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6" r:id="rId5"/>
    <p:sldMasterId id="2147483690" r:id="rId6"/>
    <p:sldMasterId id="2147483704" r:id="rId7"/>
    <p:sldMasterId id="2147483718" r:id="rId8"/>
  </p:sldMasterIdLst>
  <p:notesMasterIdLst>
    <p:notesMasterId r:id="rId21"/>
  </p:notesMasterIdLst>
  <p:sldIdLst>
    <p:sldId id="266" r:id="rId9"/>
    <p:sldId id="336" r:id="rId10"/>
    <p:sldId id="338" r:id="rId11"/>
    <p:sldId id="341" r:id="rId12"/>
    <p:sldId id="339" r:id="rId13"/>
    <p:sldId id="343" r:id="rId14"/>
    <p:sldId id="347" r:id="rId15"/>
    <p:sldId id="346" r:id="rId16"/>
    <p:sldId id="349" r:id="rId17"/>
    <p:sldId id="345" r:id="rId18"/>
    <p:sldId id="317" r:id="rId19"/>
    <p:sldId id="294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957283-A96A-1D99-6971-A98F7BBE0BBE}" name="Andreas Lieberoth" initials="AL" userId="S::au314306@uni.au.dk::eac10c82-a16f-414e-a313-37c127cb8c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CF01B-0E76-9344-AC18-86F1E8EDD9F0}" v="56" dt="2026-01-08T21:27:27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718"/>
  </p:normalViewPr>
  <p:slideViewPr>
    <p:cSldViewPr snapToGrid="0">
      <p:cViewPr>
        <p:scale>
          <a:sx n="62" d="100"/>
          <a:sy n="62" d="100"/>
        </p:scale>
        <p:origin x="1296" y="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A809B-4E35-F848-B061-7350A0A7BB51}" type="datetimeFigureOut">
              <a:rPr lang="da-DK" smtClean="0"/>
              <a:t>08.01.2026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3AE6B-3D29-8E45-A52D-B8A4BBAF8E3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533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3AE6B-3D29-8E45-A52D-B8A4BBAF8E3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663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678A56AA-19A8-716D-E5B9-7EC867261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1fe8ce498_1_15:notes">
            <a:extLst>
              <a:ext uri="{FF2B5EF4-FFF2-40B4-BE49-F238E27FC236}">
                <a16:creationId xmlns:a16="http://schemas.microsoft.com/office/drawing/2014/main" id="{C6311F42-C6A6-9DCF-2679-A89AE4077D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1fe8ce498_1_15:notes">
            <a:extLst>
              <a:ext uri="{FF2B5EF4-FFF2-40B4-BE49-F238E27FC236}">
                <a16:creationId xmlns:a16="http://schemas.microsoft.com/office/drawing/2014/main" id="{8805C2C5-2D9C-E06D-DF6F-69997356B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Kreativt arbejde ca. 10 min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a-DK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Nu er det tid til kreativ frihed. Sørg for at alle grupper har tykke tuscher, sakse, limstifter, post </a:t>
            </a:r>
            <a:r>
              <a:rPr lang="da-DK" err="1"/>
              <a:t>its</a:t>
            </a:r>
            <a:r>
              <a:rPr lang="da-DK"/>
              <a:t> og </a:t>
            </a:r>
            <a:r>
              <a:rPr lang="da-DK" err="1"/>
              <a:t>flip-over</a:t>
            </a:r>
            <a:r>
              <a:rPr lang="da-DK"/>
              <a:t> papir eller </a:t>
            </a:r>
            <a:r>
              <a:rPr lang="da-DK" err="1"/>
              <a:t>storte</a:t>
            </a:r>
            <a:r>
              <a:rPr lang="da-DK"/>
              <a:t> karton-ark.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Eleverne skal lave en app.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a-DK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Hvis det skal være hurtigt og stramt, kan du vælge en målgruppe til hele klassen, eller til hver gruppe. Ellers kan de vælge selv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379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3AE6B-3D29-8E45-A52D-B8A4BBAF8E3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802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gradFill>
          <a:gsLst>
            <a:gs pos="29000">
              <a:schemeClr val="accent4"/>
            </a:gs>
            <a:gs pos="78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rundet rektangel 22">
            <a:extLst>
              <a:ext uri="{FF2B5EF4-FFF2-40B4-BE49-F238E27FC236}">
                <a16:creationId xmlns:a16="http://schemas.microsoft.com/office/drawing/2014/main" id="{41B32740-ED28-5CD4-232C-03F3FA9DD547}"/>
              </a:ext>
            </a:extLst>
          </p:cNvPr>
          <p:cNvSpPr/>
          <p:nvPr userDrawn="1"/>
        </p:nvSpPr>
        <p:spPr>
          <a:xfrm rot="5857398">
            <a:off x="3276502" y="-2169868"/>
            <a:ext cx="5638994" cy="10114984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>
            <a:gsLst>
              <a:gs pos="19000">
                <a:schemeClr val="tx1">
                  <a:alpha val="40000"/>
                </a:schemeClr>
              </a:gs>
              <a:gs pos="68000">
                <a:schemeClr val="tx1">
                  <a:alpha val="76087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8F9938-653A-D130-AE2D-E58996EBC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07910">
            <a:off x="2360912" y="1409754"/>
            <a:ext cx="7470175" cy="2338036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182058-6842-3E41-7364-4980F9A3A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446" y="3976114"/>
            <a:ext cx="6475435" cy="11078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6" name="Billede 1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0881FDCB-18F4-2F82-D2C2-1A84D0332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57" y="98425"/>
            <a:ext cx="971550" cy="97155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5117354-827D-C41D-8885-0C4631B3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639" y="6160079"/>
            <a:ext cx="1222656" cy="113455"/>
          </a:xfrm>
          <a:prstGeom prst="rect">
            <a:avLst/>
          </a:prstGeom>
        </p:spPr>
      </p:pic>
      <p:pic>
        <p:nvPicPr>
          <p:cNvPr id="24" name="Billede 23" descr="Et billede, der indeholder tekst, Font/skrifttype, Grafik, logo&#10;&#10;AI-genereret indhold kan være ukorrekt.">
            <a:extLst>
              <a:ext uri="{FF2B5EF4-FFF2-40B4-BE49-F238E27FC236}">
                <a16:creationId xmlns:a16="http://schemas.microsoft.com/office/drawing/2014/main" id="{0D6FFED8-0C30-A9CF-3E7B-0E1E7294E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7144" y="6058934"/>
            <a:ext cx="760656" cy="315744"/>
          </a:xfrm>
          <a:prstGeom prst="rect">
            <a:avLst/>
          </a:prstGeom>
        </p:spPr>
      </p:pic>
      <p:pic>
        <p:nvPicPr>
          <p:cNvPr id="28" name="Billede 27" descr="Et billede, der indeholder Font/skrifttype, Grafik, design, grafisk design&#10;&#10;AI-genereret indhold kan være ukorrekt.">
            <a:extLst>
              <a:ext uri="{FF2B5EF4-FFF2-40B4-BE49-F238E27FC236}">
                <a16:creationId xmlns:a16="http://schemas.microsoft.com/office/drawing/2014/main" id="{F81A8DE1-917F-F299-FF3F-ACCD5375EB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39670" y="6065645"/>
            <a:ext cx="397099" cy="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48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8D240-FA00-712D-838C-3B5D0E92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62002"/>
            <a:ext cx="10071255" cy="71595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4678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236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74" idx="2"/>
            <a:endCxn id="4" idx="6"/>
          </p:cNvCxnSpPr>
          <p:nvPr userDrawn="1"/>
        </p:nvCxnSpPr>
        <p:spPr>
          <a:xfrm flipH="1">
            <a:off x="2526322" y="5243149"/>
            <a:ext cx="285457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5FA06110-E478-8502-5B18-E3FBFF244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524" y="1629505"/>
            <a:ext cx="10040814" cy="2426680"/>
          </a:xfrm>
        </p:spPr>
        <p:txBody>
          <a:bodyPr>
            <a:normAutofit/>
          </a:bodyPr>
          <a:lstStyle>
            <a:lvl1pPr marL="571500" indent="-571500"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969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4">
            <a:extLst>
              <a:ext uri="{FF2B5EF4-FFF2-40B4-BE49-F238E27FC236}">
                <a16:creationId xmlns:a16="http://schemas.microsoft.com/office/drawing/2014/main" id="{451ED39F-C4FF-099E-DC38-4F5C1DE326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5784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24">
            <a:extLst>
              <a:ext uri="{FF2B5EF4-FFF2-40B4-BE49-F238E27FC236}">
                <a16:creationId xmlns:a16="http://schemas.microsoft.com/office/drawing/2014/main" id="{A69AD1EB-71A0-872F-AB37-FAC7BE9C2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3322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7361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74" idx="6"/>
          </p:cNvCxnSpPr>
          <p:nvPr userDrawn="1"/>
        </p:nvCxnSpPr>
        <p:spPr>
          <a:xfrm>
            <a:off x="6828691" y="5243149"/>
            <a:ext cx="28428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2936EFF3-399A-1550-5A07-2B22F524F4CD}"/>
              </a:ext>
            </a:extLst>
          </p:cNvPr>
          <p:cNvSpPr/>
          <p:nvPr userDrawn="1"/>
        </p:nvSpPr>
        <p:spPr>
          <a:xfrm>
            <a:off x="5380892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Pladsholder til billede 74">
            <a:extLst>
              <a:ext uri="{FF2B5EF4-FFF2-40B4-BE49-F238E27FC236}">
                <a16:creationId xmlns:a16="http://schemas.microsoft.com/office/drawing/2014/main" id="{BE6FC265-8C99-22CB-A642-DEA05D7DDB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9730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086889E-C989-35AA-6706-5661845C8F14}"/>
              </a:ext>
            </a:extLst>
          </p:cNvPr>
          <p:cNvSpPr/>
          <p:nvPr userDrawn="1"/>
        </p:nvSpPr>
        <p:spPr>
          <a:xfrm>
            <a:off x="9683261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Pladsholder til billede 76">
            <a:extLst>
              <a:ext uri="{FF2B5EF4-FFF2-40B4-BE49-F238E27FC236}">
                <a16:creationId xmlns:a16="http://schemas.microsoft.com/office/drawing/2014/main" id="{2B499FF9-0490-4B62-4CF1-058448D084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2099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761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mørk">
    <p:bg>
      <p:bgPr>
        <a:gradFill>
          <a:gsLst>
            <a:gs pos="29000">
              <a:schemeClr val="accent4">
                <a:lumMod val="40000"/>
              </a:schemeClr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5" idx="2"/>
            <a:endCxn id="4" idx="6"/>
          </p:cNvCxnSpPr>
          <p:nvPr userDrawn="1"/>
        </p:nvCxnSpPr>
        <p:spPr>
          <a:xfrm flipH="1">
            <a:off x="3212123" y="3435007"/>
            <a:ext cx="18545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77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4180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5" idx="6"/>
            <a:endCxn id="9" idx="2"/>
          </p:cNvCxnSpPr>
          <p:nvPr userDrawn="1"/>
        </p:nvCxnSpPr>
        <p:spPr>
          <a:xfrm>
            <a:off x="7200229" y="3435007"/>
            <a:ext cx="181043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lede 2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EB92A895-BC1E-93A2-AEE7-09BB9F1B1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BA1B1B1-1530-91C7-AD87-154D43D65393}"/>
              </a:ext>
            </a:extLst>
          </p:cNvPr>
          <p:cNvSpPr/>
          <p:nvPr userDrawn="1"/>
        </p:nvSpPr>
        <p:spPr>
          <a:xfrm>
            <a:off x="5066629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tekst 24">
            <a:extLst>
              <a:ext uri="{FF2B5EF4-FFF2-40B4-BE49-F238E27FC236}">
                <a16:creationId xmlns:a16="http://schemas.microsoft.com/office/drawing/2014/main" id="{CCA402B4-5562-F146-AEB7-2312F687C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683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57">
            <a:extLst>
              <a:ext uri="{FF2B5EF4-FFF2-40B4-BE49-F238E27FC236}">
                <a16:creationId xmlns:a16="http://schemas.microsoft.com/office/drawing/2014/main" id="{44F7D2D5-75C8-C25F-4A6B-EA39D6EADB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2286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F416DD-3736-01A8-56F1-D9D8EE426025}"/>
              </a:ext>
            </a:extLst>
          </p:cNvPr>
          <p:cNvSpPr/>
          <p:nvPr userDrawn="1"/>
        </p:nvSpPr>
        <p:spPr>
          <a:xfrm>
            <a:off x="9010668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tekst 24">
            <a:extLst>
              <a:ext uri="{FF2B5EF4-FFF2-40B4-BE49-F238E27FC236}">
                <a16:creationId xmlns:a16="http://schemas.microsoft.com/office/drawing/2014/main" id="{76BC1C97-C5D1-BE05-124B-76C5EC61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8722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7">
            <a:extLst>
              <a:ext uri="{FF2B5EF4-FFF2-40B4-BE49-F238E27FC236}">
                <a16:creationId xmlns:a16="http://schemas.microsoft.com/office/drawing/2014/main" id="{58CDFCE8-EAAF-5F5E-5450-16602128D7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56325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655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gradFill>
          <a:gsLst>
            <a:gs pos="29000">
              <a:schemeClr val="accent2"/>
            </a:gs>
            <a:gs pos="78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rundet rektangel 22">
            <a:extLst>
              <a:ext uri="{FF2B5EF4-FFF2-40B4-BE49-F238E27FC236}">
                <a16:creationId xmlns:a16="http://schemas.microsoft.com/office/drawing/2014/main" id="{41B32740-ED28-5CD4-232C-03F3FA9DD547}"/>
              </a:ext>
            </a:extLst>
          </p:cNvPr>
          <p:cNvSpPr/>
          <p:nvPr userDrawn="1"/>
        </p:nvSpPr>
        <p:spPr>
          <a:xfrm rot="5857398">
            <a:off x="3276502" y="-2169868"/>
            <a:ext cx="5638994" cy="10114984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>
            <a:gsLst>
              <a:gs pos="19000">
                <a:schemeClr val="tx1">
                  <a:alpha val="40000"/>
                </a:schemeClr>
              </a:gs>
              <a:gs pos="68000">
                <a:schemeClr val="tx1">
                  <a:alpha val="76087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8F9938-653A-D130-AE2D-E58996EBC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07910">
            <a:off x="2360912" y="1409754"/>
            <a:ext cx="7470175" cy="2338036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182058-6842-3E41-7364-4980F9A3A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446" y="3976114"/>
            <a:ext cx="6475435" cy="11078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6" name="Billede 1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0881FDCB-18F4-2F82-D2C2-1A84D0332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01" y="98425"/>
            <a:ext cx="971550" cy="97155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5117354-827D-C41D-8885-0C4631B3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639" y="6160079"/>
            <a:ext cx="1222656" cy="113455"/>
          </a:xfrm>
          <a:prstGeom prst="rect">
            <a:avLst/>
          </a:prstGeom>
        </p:spPr>
      </p:pic>
      <p:pic>
        <p:nvPicPr>
          <p:cNvPr id="24" name="Billede 23" descr="Et billede, der indeholder tekst, Font/skrifttype, Grafik, logo&#10;&#10;AI-genereret indhold kan være ukorrekt.">
            <a:extLst>
              <a:ext uri="{FF2B5EF4-FFF2-40B4-BE49-F238E27FC236}">
                <a16:creationId xmlns:a16="http://schemas.microsoft.com/office/drawing/2014/main" id="{0D6FFED8-0C30-A9CF-3E7B-0E1E7294E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7144" y="6058934"/>
            <a:ext cx="760656" cy="315744"/>
          </a:xfrm>
          <a:prstGeom prst="rect">
            <a:avLst/>
          </a:prstGeom>
        </p:spPr>
      </p:pic>
      <p:pic>
        <p:nvPicPr>
          <p:cNvPr id="28" name="Billede 27" descr="Et billede, der indeholder Font/skrifttype, Grafik, design, grafisk design&#10;&#10;AI-genereret indhold kan være ukorrekt.">
            <a:extLst>
              <a:ext uri="{FF2B5EF4-FFF2-40B4-BE49-F238E27FC236}">
                <a16:creationId xmlns:a16="http://schemas.microsoft.com/office/drawing/2014/main" id="{F81A8DE1-917F-F299-FF3F-ACCD5375EB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39670" y="6065645"/>
            <a:ext cx="397099" cy="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A">
    <p:bg>
      <p:bgPr>
        <a:gradFill>
          <a:gsLst>
            <a:gs pos="28000">
              <a:schemeClr val="accent3">
                <a:lumMod val="79846"/>
              </a:schemeClr>
            </a:gs>
            <a:gs pos="78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B">
    <p:bg>
      <p:bgPr>
        <a:gradFill>
          <a:gsLst>
            <a:gs pos="28000">
              <a:schemeClr val="accent2">
                <a:lumMod val="80000"/>
              </a:schemeClr>
            </a:gs>
            <a:gs pos="78000">
              <a:schemeClr val="accent2">
                <a:lumMod val="99840"/>
                <a:lumOff val="16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67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A">
    <p:bg>
      <p:bgPr>
        <a:gradFill>
          <a:gsLst>
            <a:gs pos="29000">
              <a:schemeClr val="accent3">
                <a:lumMod val="80000"/>
              </a:schemeClr>
            </a:gs>
            <a:gs pos="78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7974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B">
    <p:bg>
      <p:bgPr>
        <a:gradFill>
          <a:gsLst>
            <a:gs pos="28000">
              <a:schemeClr val="accent2">
                <a:lumMod val="80000"/>
              </a:schemeClr>
            </a:gs>
            <a:gs pos="78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817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A">
    <p:bg>
      <p:bgPr>
        <a:gradFill>
          <a:gsLst>
            <a:gs pos="29000">
              <a:schemeClr val="accent3">
                <a:lumMod val="80000"/>
              </a:schemeClr>
            </a:gs>
            <a:gs pos="78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08668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A">
    <p:bg>
      <p:bgPr>
        <a:gradFill>
          <a:gsLst>
            <a:gs pos="28000">
              <a:schemeClr val="accent6">
                <a:lumMod val="39644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69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B">
    <p:bg>
      <p:bgPr>
        <a:gradFill>
          <a:gsLst>
            <a:gs pos="28000">
              <a:schemeClr val="accent2">
                <a:lumMod val="80000"/>
              </a:schemeClr>
            </a:gs>
            <a:gs pos="78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132478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4EA87-9639-3021-41D2-DA0E1E2C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550985"/>
            <a:ext cx="10058402" cy="74900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06AED2-E796-40D0-02F2-8A52A50A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1513"/>
            <a:ext cx="10058401" cy="46655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15906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B3F40-A70F-5BD4-7783-A2CE1BBA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73724"/>
            <a:ext cx="10105293" cy="704233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78AAD9-8E6E-E7C9-246E-06468998C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8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3E44A2B-32CA-2FD9-5475-CE534934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861011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8D240-FA00-712D-838C-3B5D0E92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62002"/>
            <a:ext cx="10071255" cy="71595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36283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11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74" idx="2"/>
            <a:endCxn id="4" idx="6"/>
          </p:cNvCxnSpPr>
          <p:nvPr userDrawn="1"/>
        </p:nvCxnSpPr>
        <p:spPr>
          <a:xfrm flipH="1">
            <a:off x="2526322" y="5243149"/>
            <a:ext cx="285457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5FA06110-E478-8502-5B18-E3FBFF244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524" y="1629505"/>
            <a:ext cx="10040814" cy="2426680"/>
          </a:xfrm>
        </p:spPr>
        <p:txBody>
          <a:bodyPr>
            <a:normAutofit/>
          </a:bodyPr>
          <a:lstStyle>
            <a:lvl1pPr marL="571500" indent="-571500"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969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4">
            <a:extLst>
              <a:ext uri="{FF2B5EF4-FFF2-40B4-BE49-F238E27FC236}">
                <a16:creationId xmlns:a16="http://schemas.microsoft.com/office/drawing/2014/main" id="{451ED39F-C4FF-099E-DC38-4F5C1DE326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5784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24">
            <a:extLst>
              <a:ext uri="{FF2B5EF4-FFF2-40B4-BE49-F238E27FC236}">
                <a16:creationId xmlns:a16="http://schemas.microsoft.com/office/drawing/2014/main" id="{A69AD1EB-71A0-872F-AB37-FAC7BE9C2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3322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7361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74" idx="6"/>
          </p:cNvCxnSpPr>
          <p:nvPr userDrawn="1"/>
        </p:nvCxnSpPr>
        <p:spPr>
          <a:xfrm>
            <a:off x="6828691" y="5243149"/>
            <a:ext cx="28428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2936EFF3-399A-1550-5A07-2B22F524F4CD}"/>
              </a:ext>
            </a:extLst>
          </p:cNvPr>
          <p:cNvSpPr/>
          <p:nvPr userDrawn="1"/>
        </p:nvSpPr>
        <p:spPr>
          <a:xfrm>
            <a:off x="5380892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Pladsholder til billede 74">
            <a:extLst>
              <a:ext uri="{FF2B5EF4-FFF2-40B4-BE49-F238E27FC236}">
                <a16:creationId xmlns:a16="http://schemas.microsoft.com/office/drawing/2014/main" id="{BE6FC265-8C99-22CB-A642-DEA05D7DDB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9730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086889E-C989-35AA-6706-5661845C8F14}"/>
              </a:ext>
            </a:extLst>
          </p:cNvPr>
          <p:cNvSpPr/>
          <p:nvPr userDrawn="1"/>
        </p:nvSpPr>
        <p:spPr>
          <a:xfrm>
            <a:off x="9683261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Pladsholder til billede 76">
            <a:extLst>
              <a:ext uri="{FF2B5EF4-FFF2-40B4-BE49-F238E27FC236}">
                <a16:creationId xmlns:a16="http://schemas.microsoft.com/office/drawing/2014/main" id="{2B499FF9-0490-4B62-4CF1-058448D084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2099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946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mørk">
    <p:bg>
      <p:bgPr>
        <a:gradFill>
          <a:gsLst>
            <a:gs pos="29000">
              <a:schemeClr val="accent2"/>
            </a:gs>
            <a:gs pos="78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5" idx="2"/>
            <a:endCxn id="4" idx="6"/>
          </p:cNvCxnSpPr>
          <p:nvPr userDrawn="1"/>
        </p:nvCxnSpPr>
        <p:spPr>
          <a:xfrm flipH="1">
            <a:off x="3212123" y="3435007"/>
            <a:ext cx="18545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77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4180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5" idx="6"/>
            <a:endCxn id="9" idx="2"/>
          </p:cNvCxnSpPr>
          <p:nvPr userDrawn="1"/>
        </p:nvCxnSpPr>
        <p:spPr>
          <a:xfrm>
            <a:off x="7200229" y="3435007"/>
            <a:ext cx="181043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lede 2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EB92A895-BC1E-93A2-AEE7-09BB9F1B1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BA1B1B1-1530-91C7-AD87-154D43D65393}"/>
              </a:ext>
            </a:extLst>
          </p:cNvPr>
          <p:cNvSpPr/>
          <p:nvPr userDrawn="1"/>
        </p:nvSpPr>
        <p:spPr>
          <a:xfrm>
            <a:off x="5066629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tekst 24">
            <a:extLst>
              <a:ext uri="{FF2B5EF4-FFF2-40B4-BE49-F238E27FC236}">
                <a16:creationId xmlns:a16="http://schemas.microsoft.com/office/drawing/2014/main" id="{CCA402B4-5562-F146-AEB7-2312F687C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683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57">
            <a:extLst>
              <a:ext uri="{FF2B5EF4-FFF2-40B4-BE49-F238E27FC236}">
                <a16:creationId xmlns:a16="http://schemas.microsoft.com/office/drawing/2014/main" id="{44F7D2D5-75C8-C25F-4A6B-EA39D6EADB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2286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F416DD-3736-01A8-56F1-D9D8EE426025}"/>
              </a:ext>
            </a:extLst>
          </p:cNvPr>
          <p:cNvSpPr/>
          <p:nvPr userDrawn="1"/>
        </p:nvSpPr>
        <p:spPr>
          <a:xfrm>
            <a:off x="9010668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tekst 24">
            <a:extLst>
              <a:ext uri="{FF2B5EF4-FFF2-40B4-BE49-F238E27FC236}">
                <a16:creationId xmlns:a16="http://schemas.microsoft.com/office/drawing/2014/main" id="{76BC1C97-C5D1-BE05-124B-76C5EC61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8722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7">
            <a:extLst>
              <a:ext uri="{FF2B5EF4-FFF2-40B4-BE49-F238E27FC236}">
                <a16:creationId xmlns:a16="http://schemas.microsoft.com/office/drawing/2014/main" id="{58CDFCE8-EAAF-5F5E-5450-16602128D7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56325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3087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gradFill>
          <a:gsLst>
            <a:gs pos="29000">
              <a:schemeClr val="accent5"/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rundet rektangel 22">
            <a:extLst>
              <a:ext uri="{FF2B5EF4-FFF2-40B4-BE49-F238E27FC236}">
                <a16:creationId xmlns:a16="http://schemas.microsoft.com/office/drawing/2014/main" id="{41B32740-ED28-5CD4-232C-03F3FA9DD547}"/>
              </a:ext>
            </a:extLst>
          </p:cNvPr>
          <p:cNvSpPr/>
          <p:nvPr userDrawn="1"/>
        </p:nvSpPr>
        <p:spPr>
          <a:xfrm rot="5857398">
            <a:off x="3276502" y="-2169868"/>
            <a:ext cx="5638994" cy="10114984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>
            <a:gsLst>
              <a:gs pos="19000">
                <a:schemeClr val="tx1">
                  <a:alpha val="40000"/>
                </a:schemeClr>
              </a:gs>
              <a:gs pos="68000">
                <a:schemeClr val="tx1">
                  <a:alpha val="76087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8F9938-653A-D130-AE2D-E58996EBC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07910">
            <a:off x="2360912" y="1409754"/>
            <a:ext cx="7470175" cy="2338036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182058-6842-3E41-7364-4980F9A3A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446" y="3976114"/>
            <a:ext cx="6475435" cy="11078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6" name="Billede 1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0881FDCB-18F4-2F82-D2C2-1A84D0332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57" y="98425"/>
            <a:ext cx="971550" cy="97155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5117354-827D-C41D-8885-0C4631B3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639" y="6160079"/>
            <a:ext cx="1222656" cy="113455"/>
          </a:xfrm>
          <a:prstGeom prst="rect">
            <a:avLst/>
          </a:prstGeom>
        </p:spPr>
      </p:pic>
      <p:pic>
        <p:nvPicPr>
          <p:cNvPr id="24" name="Billede 23" descr="Et billede, der indeholder tekst, Font/skrifttype, Grafik, logo&#10;&#10;AI-genereret indhold kan være ukorrekt.">
            <a:extLst>
              <a:ext uri="{FF2B5EF4-FFF2-40B4-BE49-F238E27FC236}">
                <a16:creationId xmlns:a16="http://schemas.microsoft.com/office/drawing/2014/main" id="{0D6FFED8-0C30-A9CF-3E7B-0E1E7294E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7144" y="6058934"/>
            <a:ext cx="760656" cy="315744"/>
          </a:xfrm>
          <a:prstGeom prst="rect">
            <a:avLst/>
          </a:prstGeom>
        </p:spPr>
      </p:pic>
      <p:pic>
        <p:nvPicPr>
          <p:cNvPr id="28" name="Billede 27" descr="Et billede, der indeholder Font/skrifttype, Grafik, design, grafisk design&#10;&#10;AI-genereret indhold kan være ukorrekt.">
            <a:extLst>
              <a:ext uri="{FF2B5EF4-FFF2-40B4-BE49-F238E27FC236}">
                <a16:creationId xmlns:a16="http://schemas.microsoft.com/office/drawing/2014/main" id="{F81A8DE1-917F-F299-FF3F-ACCD5375EB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39670" y="6065645"/>
            <a:ext cx="397099" cy="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44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A">
    <p:bg>
      <p:bgPr>
        <a:gradFill>
          <a:gsLst>
            <a:gs pos="28000">
              <a:schemeClr val="accent5">
                <a:lumMod val="60000"/>
              </a:schemeClr>
            </a:gs>
            <a:gs pos="78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7061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5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B">
    <p:bg>
      <p:bgPr>
        <a:gradFill>
          <a:gsLst>
            <a:gs pos="28000">
              <a:schemeClr val="accent4">
                <a:lumMod val="60000"/>
              </a:schemeClr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7917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B">
    <p:bg>
      <p:bgPr>
        <a:gradFill>
          <a:gsLst>
            <a:gs pos="28000">
              <a:schemeClr val="accent4">
                <a:lumMod val="40000"/>
              </a:schemeClr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A">
    <p:bg>
      <p:bgPr>
        <a:gradFill>
          <a:gsLst>
            <a:gs pos="29000">
              <a:schemeClr val="accent5">
                <a:lumMod val="60000"/>
              </a:schemeClr>
            </a:gs>
            <a:gs pos="78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7917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3339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B">
    <p:bg>
      <p:bgPr>
        <a:gradFill>
          <a:gsLst>
            <a:gs pos="28000">
              <a:schemeClr val="accent4">
                <a:lumMod val="60000"/>
              </a:schemeClr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7917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9318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A">
    <p:bg>
      <p:bgPr>
        <a:gradFill>
          <a:gsLst>
            <a:gs pos="29000">
              <a:schemeClr val="accent5">
                <a:lumMod val="60000"/>
              </a:schemeClr>
            </a:gs>
            <a:gs pos="78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279650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B">
    <p:bg>
      <p:bgPr>
        <a:gradFill>
          <a:gsLst>
            <a:gs pos="28000">
              <a:schemeClr val="accent4">
                <a:lumMod val="60000"/>
              </a:schemeClr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63005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4EA87-9639-3021-41D2-DA0E1E2C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550985"/>
            <a:ext cx="10058402" cy="74900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06AED2-E796-40D0-02F2-8A52A50A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1513"/>
            <a:ext cx="10058401" cy="46655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38106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B3F40-A70F-5BD4-7783-A2CE1BBA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73724"/>
            <a:ext cx="10105293" cy="704233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78AAD9-8E6E-E7C9-246E-06468998C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8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3E44A2B-32CA-2FD9-5475-CE534934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433175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8D240-FA00-712D-838C-3B5D0E92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62002"/>
            <a:ext cx="10071255" cy="71595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4873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712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74" idx="2"/>
            <a:endCxn id="4" idx="6"/>
          </p:cNvCxnSpPr>
          <p:nvPr userDrawn="1"/>
        </p:nvCxnSpPr>
        <p:spPr>
          <a:xfrm flipH="1">
            <a:off x="2526322" y="5243149"/>
            <a:ext cx="285457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5FA06110-E478-8502-5B18-E3FBFF244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524" y="1629505"/>
            <a:ext cx="10040814" cy="2426680"/>
          </a:xfrm>
        </p:spPr>
        <p:txBody>
          <a:bodyPr>
            <a:normAutofit/>
          </a:bodyPr>
          <a:lstStyle>
            <a:lvl1pPr marL="571500" indent="-571500"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969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4">
            <a:extLst>
              <a:ext uri="{FF2B5EF4-FFF2-40B4-BE49-F238E27FC236}">
                <a16:creationId xmlns:a16="http://schemas.microsoft.com/office/drawing/2014/main" id="{451ED39F-C4FF-099E-DC38-4F5C1DE326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5784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24">
            <a:extLst>
              <a:ext uri="{FF2B5EF4-FFF2-40B4-BE49-F238E27FC236}">
                <a16:creationId xmlns:a16="http://schemas.microsoft.com/office/drawing/2014/main" id="{A69AD1EB-71A0-872F-AB37-FAC7BE9C2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3322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7361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74" idx="6"/>
          </p:cNvCxnSpPr>
          <p:nvPr userDrawn="1"/>
        </p:nvCxnSpPr>
        <p:spPr>
          <a:xfrm>
            <a:off x="6828691" y="5243149"/>
            <a:ext cx="28428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2936EFF3-399A-1550-5A07-2B22F524F4CD}"/>
              </a:ext>
            </a:extLst>
          </p:cNvPr>
          <p:cNvSpPr/>
          <p:nvPr userDrawn="1"/>
        </p:nvSpPr>
        <p:spPr>
          <a:xfrm>
            <a:off x="5380892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Pladsholder til billede 74">
            <a:extLst>
              <a:ext uri="{FF2B5EF4-FFF2-40B4-BE49-F238E27FC236}">
                <a16:creationId xmlns:a16="http://schemas.microsoft.com/office/drawing/2014/main" id="{BE6FC265-8C99-22CB-A642-DEA05D7DDB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9730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086889E-C989-35AA-6706-5661845C8F14}"/>
              </a:ext>
            </a:extLst>
          </p:cNvPr>
          <p:cNvSpPr/>
          <p:nvPr userDrawn="1"/>
        </p:nvSpPr>
        <p:spPr>
          <a:xfrm>
            <a:off x="9683261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Pladsholder til billede 76">
            <a:extLst>
              <a:ext uri="{FF2B5EF4-FFF2-40B4-BE49-F238E27FC236}">
                <a16:creationId xmlns:a16="http://schemas.microsoft.com/office/drawing/2014/main" id="{2B499FF9-0490-4B62-4CF1-058448D084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2099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6252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mørk">
    <p:bg>
      <p:bgPr>
        <a:gradFill>
          <a:gsLst>
            <a:gs pos="29000">
              <a:schemeClr val="accent5"/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5" idx="2"/>
            <a:endCxn id="4" idx="6"/>
          </p:cNvCxnSpPr>
          <p:nvPr userDrawn="1"/>
        </p:nvCxnSpPr>
        <p:spPr>
          <a:xfrm flipH="1">
            <a:off x="3212123" y="3435007"/>
            <a:ext cx="18545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77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4180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5" idx="6"/>
            <a:endCxn id="9" idx="2"/>
          </p:cNvCxnSpPr>
          <p:nvPr userDrawn="1"/>
        </p:nvCxnSpPr>
        <p:spPr>
          <a:xfrm>
            <a:off x="7200229" y="3435007"/>
            <a:ext cx="181043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lede 2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EB92A895-BC1E-93A2-AEE7-09BB9F1B1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7917" y="98425"/>
            <a:ext cx="971550" cy="9715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BA1B1B1-1530-91C7-AD87-154D43D65393}"/>
              </a:ext>
            </a:extLst>
          </p:cNvPr>
          <p:cNvSpPr/>
          <p:nvPr userDrawn="1"/>
        </p:nvSpPr>
        <p:spPr>
          <a:xfrm>
            <a:off x="5066629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tekst 24">
            <a:extLst>
              <a:ext uri="{FF2B5EF4-FFF2-40B4-BE49-F238E27FC236}">
                <a16:creationId xmlns:a16="http://schemas.microsoft.com/office/drawing/2014/main" id="{CCA402B4-5562-F146-AEB7-2312F687C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683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57">
            <a:extLst>
              <a:ext uri="{FF2B5EF4-FFF2-40B4-BE49-F238E27FC236}">
                <a16:creationId xmlns:a16="http://schemas.microsoft.com/office/drawing/2014/main" id="{44F7D2D5-75C8-C25F-4A6B-EA39D6EADB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2286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F416DD-3736-01A8-56F1-D9D8EE426025}"/>
              </a:ext>
            </a:extLst>
          </p:cNvPr>
          <p:cNvSpPr/>
          <p:nvPr userDrawn="1"/>
        </p:nvSpPr>
        <p:spPr>
          <a:xfrm>
            <a:off x="9010668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tekst 24">
            <a:extLst>
              <a:ext uri="{FF2B5EF4-FFF2-40B4-BE49-F238E27FC236}">
                <a16:creationId xmlns:a16="http://schemas.microsoft.com/office/drawing/2014/main" id="{76BC1C97-C5D1-BE05-124B-76C5EC61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8722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7">
            <a:extLst>
              <a:ext uri="{FF2B5EF4-FFF2-40B4-BE49-F238E27FC236}">
                <a16:creationId xmlns:a16="http://schemas.microsoft.com/office/drawing/2014/main" id="{58CDFCE8-EAAF-5F5E-5450-16602128D7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56325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810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A">
    <p:bg>
      <p:bgPr>
        <a:gradFill>
          <a:gsLst>
            <a:gs pos="29000">
              <a:schemeClr val="accent6">
                <a:lumMod val="4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1725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gradFill>
          <a:gsLst>
            <a:gs pos="29000">
              <a:schemeClr val="accent5"/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rundet rektangel 22">
            <a:extLst>
              <a:ext uri="{FF2B5EF4-FFF2-40B4-BE49-F238E27FC236}">
                <a16:creationId xmlns:a16="http://schemas.microsoft.com/office/drawing/2014/main" id="{41B32740-ED28-5CD4-232C-03F3FA9DD547}"/>
              </a:ext>
            </a:extLst>
          </p:cNvPr>
          <p:cNvSpPr/>
          <p:nvPr userDrawn="1"/>
        </p:nvSpPr>
        <p:spPr>
          <a:xfrm rot="5857398">
            <a:off x="3276502" y="-2169868"/>
            <a:ext cx="5638994" cy="10114984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>
            <a:gsLst>
              <a:gs pos="19000">
                <a:schemeClr val="tx1">
                  <a:alpha val="40000"/>
                </a:schemeClr>
              </a:gs>
              <a:gs pos="68000">
                <a:schemeClr val="tx1">
                  <a:alpha val="76087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8F9938-653A-D130-AE2D-E58996EBC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07910">
            <a:off x="2360912" y="1409754"/>
            <a:ext cx="7470175" cy="2338036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182058-6842-3E41-7364-4980F9A3A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446" y="3976114"/>
            <a:ext cx="6475435" cy="11078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6" name="Billede 1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0881FDCB-18F4-2F82-D2C2-1A84D0332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57" y="98425"/>
            <a:ext cx="971550" cy="97155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5117354-827D-C41D-8885-0C4631B3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639" y="6160079"/>
            <a:ext cx="1222656" cy="113455"/>
          </a:xfrm>
          <a:prstGeom prst="rect">
            <a:avLst/>
          </a:prstGeom>
        </p:spPr>
      </p:pic>
      <p:pic>
        <p:nvPicPr>
          <p:cNvPr id="24" name="Billede 23" descr="Et billede, der indeholder tekst, Font/skrifttype, Grafik, logo&#10;&#10;AI-genereret indhold kan være ukorrekt.">
            <a:extLst>
              <a:ext uri="{FF2B5EF4-FFF2-40B4-BE49-F238E27FC236}">
                <a16:creationId xmlns:a16="http://schemas.microsoft.com/office/drawing/2014/main" id="{0D6FFED8-0C30-A9CF-3E7B-0E1E7294E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7144" y="6058934"/>
            <a:ext cx="760656" cy="315744"/>
          </a:xfrm>
          <a:prstGeom prst="rect">
            <a:avLst/>
          </a:prstGeom>
        </p:spPr>
      </p:pic>
      <p:pic>
        <p:nvPicPr>
          <p:cNvPr id="28" name="Billede 27" descr="Et billede, der indeholder Font/skrifttype, Grafik, design, grafisk design&#10;&#10;AI-genereret indhold kan være ukorrekt.">
            <a:extLst>
              <a:ext uri="{FF2B5EF4-FFF2-40B4-BE49-F238E27FC236}">
                <a16:creationId xmlns:a16="http://schemas.microsoft.com/office/drawing/2014/main" id="{F81A8DE1-917F-F299-FF3F-ACCD5375EB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39670" y="6065645"/>
            <a:ext cx="397099" cy="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0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A">
    <p:bg>
      <p:bgPr>
        <a:gradFill>
          <a:gsLst>
            <a:gs pos="28000">
              <a:schemeClr val="accent6">
                <a:lumMod val="6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97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B">
    <p:bg>
      <p:bgPr>
        <a:gradFill>
          <a:gsLst>
            <a:gs pos="28000">
              <a:schemeClr val="accent5">
                <a:lumMod val="60000"/>
              </a:schemeClr>
            </a:gs>
            <a:gs pos="78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26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A">
    <p:bg>
      <p:bgPr>
        <a:gradFill>
          <a:gsLst>
            <a:gs pos="29000">
              <a:schemeClr val="accent6">
                <a:lumMod val="6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7520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B">
    <p:bg>
      <p:bgPr>
        <a:gradFill>
          <a:gsLst>
            <a:gs pos="28000">
              <a:schemeClr val="accent5">
                <a:lumMod val="60000"/>
              </a:schemeClr>
            </a:gs>
            <a:gs pos="78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9210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A">
    <p:bg>
      <p:bgPr>
        <a:gradFill>
          <a:gsLst>
            <a:gs pos="29000">
              <a:schemeClr val="accent6">
                <a:lumMod val="6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563975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B">
    <p:bg>
      <p:bgPr>
        <a:gradFill>
          <a:gsLst>
            <a:gs pos="27000">
              <a:schemeClr val="accent5">
                <a:lumMod val="60000"/>
              </a:schemeClr>
            </a:gs>
            <a:gs pos="78000">
              <a:schemeClr val="accent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787323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4EA87-9639-3021-41D2-DA0E1E2C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550985"/>
            <a:ext cx="10058402" cy="74900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06AED2-E796-40D0-02F2-8A52A50A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1513"/>
            <a:ext cx="10058401" cy="46655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23274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B3F40-A70F-5BD4-7783-A2CE1BBA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73724"/>
            <a:ext cx="10105293" cy="704233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78AAD9-8E6E-E7C9-246E-06468998C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8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3E44A2B-32CA-2FD9-5475-CE534934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770472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8D240-FA00-712D-838C-3B5D0E92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62002"/>
            <a:ext cx="10071255" cy="71595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2860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B">
    <p:bg>
      <p:bgPr>
        <a:gradFill>
          <a:gsLst>
            <a:gs pos="28000">
              <a:schemeClr val="accent4">
                <a:lumMod val="40000"/>
              </a:schemeClr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7815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000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74" idx="2"/>
            <a:endCxn id="4" idx="6"/>
          </p:cNvCxnSpPr>
          <p:nvPr userDrawn="1"/>
        </p:nvCxnSpPr>
        <p:spPr>
          <a:xfrm flipH="1">
            <a:off x="2526322" y="5243149"/>
            <a:ext cx="285457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5FA06110-E478-8502-5B18-E3FBFF244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524" y="1629505"/>
            <a:ext cx="10040814" cy="2426680"/>
          </a:xfrm>
        </p:spPr>
        <p:txBody>
          <a:bodyPr>
            <a:normAutofit/>
          </a:bodyPr>
          <a:lstStyle>
            <a:lvl1pPr marL="571500" indent="-571500"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969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4">
            <a:extLst>
              <a:ext uri="{FF2B5EF4-FFF2-40B4-BE49-F238E27FC236}">
                <a16:creationId xmlns:a16="http://schemas.microsoft.com/office/drawing/2014/main" id="{451ED39F-C4FF-099E-DC38-4F5C1DE326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5784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24">
            <a:extLst>
              <a:ext uri="{FF2B5EF4-FFF2-40B4-BE49-F238E27FC236}">
                <a16:creationId xmlns:a16="http://schemas.microsoft.com/office/drawing/2014/main" id="{A69AD1EB-71A0-872F-AB37-FAC7BE9C2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3322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7361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74" idx="6"/>
          </p:cNvCxnSpPr>
          <p:nvPr userDrawn="1"/>
        </p:nvCxnSpPr>
        <p:spPr>
          <a:xfrm>
            <a:off x="6828691" y="5243149"/>
            <a:ext cx="28428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2936EFF3-399A-1550-5A07-2B22F524F4CD}"/>
              </a:ext>
            </a:extLst>
          </p:cNvPr>
          <p:cNvSpPr/>
          <p:nvPr userDrawn="1"/>
        </p:nvSpPr>
        <p:spPr>
          <a:xfrm>
            <a:off x="5380892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Pladsholder til billede 74">
            <a:extLst>
              <a:ext uri="{FF2B5EF4-FFF2-40B4-BE49-F238E27FC236}">
                <a16:creationId xmlns:a16="http://schemas.microsoft.com/office/drawing/2014/main" id="{BE6FC265-8C99-22CB-A642-DEA05D7DDB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9730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086889E-C989-35AA-6706-5661845C8F14}"/>
              </a:ext>
            </a:extLst>
          </p:cNvPr>
          <p:cNvSpPr/>
          <p:nvPr userDrawn="1"/>
        </p:nvSpPr>
        <p:spPr>
          <a:xfrm>
            <a:off x="9683261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Pladsholder til billede 76">
            <a:extLst>
              <a:ext uri="{FF2B5EF4-FFF2-40B4-BE49-F238E27FC236}">
                <a16:creationId xmlns:a16="http://schemas.microsoft.com/office/drawing/2014/main" id="{2B499FF9-0490-4B62-4CF1-058448D084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2099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2505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mørk">
    <p:bg>
      <p:bgPr>
        <a:gradFill>
          <a:gsLst>
            <a:gs pos="29000">
              <a:schemeClr val="accent5"/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5" idx="2"/>
            <a:endCxn id="4" idx="6"/>
          </p:cNvCxnSpPr>
          <p:nvPr userDrawn="1"/>
        </p:nvCxnSpPr>
        <p:spPr>
          <a:xfrm flipH="1">
            <a:off x="3212123" y="3435007"/>
            <a:ext cx="18545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77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4180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5" idx="6"/>
            <a:endCxn id="9" idx="2"/>
          </p:cNvCxnSpPr>
          <p:nvPr userDrawn="1"/>
        </p:nvCxnSpPr>
        <p:spPr>
          <a:xfrm>
            <a:off x="7200229" y="3435007"/>
            <a:ext cx="181043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lede 2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EB92A895-BC1E-93A2-AEE7-09BB9F1B1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BA1B1B1-1530-91C7-AD87-154D43D65393}"/>
              </a:ext>
            </a:extLst>
          </p:cNvPr>
          <p:cNvSpPr/>
          <p:nvPr userDrawn="1"/>
        </p:nvSpPr>
        <p:spPr>
          <a:xfrm>
            <a:off x="5066629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tekst 24">
            <a:extLst>
              <a:ext uri="{FF2B5EF4-FFF2-40B4-BE49-F238E27FC236}">
                <a16:creationId xmlns:a16="http://schemas.microsoft.com/office/drawing/2014/main" id="{CCA402B4-5562-F146-AEB7-2312F687C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683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57">
            <a:extLst>
              <a:ext uri="{FF2B5EF4-FFF2-40B4-BE49-F238E27FC236}">
                <a16:creationId xmlns:a16="http://schemas.microsoft.com/office/drawing/2014/main" id="{44F7D2D5-75C8-C25F-4A6B-EA39D6EADB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2286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F416DD-3736-01A8-56F1-D9D8EE426025}"/>
              </a:ext>
            </a:extLst>
          </p:cNvPr>
          <p:cNvSpPr/>
          <p:nvPr userDrawn="1"/>
        </p:nvSpPr>
        <p:spPr>
          <a:xfrm>
            <a:off x="9010668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tekst 24">
            <a:extLst>
              <a:ext uri="{FF2B5EF4-FFF2-40B4-BE49-F238E27FC236}">
                <a16:creationId xmlns:a16="http://schemas.microsoft.com/office/drawing/2014/main" id="{76BC1C97-C5D1-BE05-124B-76C5EC61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8722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7">
            <a:extLst>
              <a:ext uri="{FF2B5EF4-FFF2-40B4-BE49-F238E27FC236}">
                <a16:creationId xmlns:a16="http://schemas.microsoft.com/office/drawing/2014/main" id="{58CDFCE8-EAAF-5F5E-5450-16602128D7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56325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8422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7796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gradFill>
          <a:gsLst>
            <a:gs pos="29000">
              <a:schemeClr val="accent1"/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rundet rektangel 22">
            <a:extLst>
              <a:ext uri="{FF2B5EF4-FFF2-40B4-BE49-F238E27FC236}">
                <a16:creationId xmlns:a16="http://schemas.microsoft.com/office/drawing/2014/main" id="{41B32740-ED28-5CD4-232C-03F3FA9DD547}"/>
              </a:ext>
            </a:extLst>
          </p:cNvPr>
          <p:cNvSpPr/>
          <p:nvPr userDrawn="1"/>
        </p:nvSpPr>
        <p:spPr>
          <a:xfrm rot="5857398">
            <a:off x="3276502" y="-2169868"/>
            <a:ext cx="5638994" cy="10114984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>
            <a:gsLst>
              <a:gs pos="19000">
                <a:schemeClr val="tx1">
                  <a:alpha val="40000"/>
                </a:schemeClr>
              </a:gs>
              <a:gs pos="68000">
                <a:schemeClr val="tx1">
                  <a:alpha val="76087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8F9938-653A-D130-AE2D-E58996EBC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07910">
            <a:off x="2360912" y="1409754"/>
            <a:ext cx="7470175" cy="2338036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182058-6842-3E41-7364-4980F9A3A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7446" y="3976114"/>
            <a:ext cx="6475435" cy="11078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6" name="Billede 1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0881FDCB-18F4-2F82-D2C2-1A84D0332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57" y="98425"/>
            <a:ext cx="971550" cy="97155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5117354-827D-C41D-8885-0C4631B3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639" y="6160079"/>
            <a:ext cx="1222656" cy="113455"/>
          </a:xfrm>
          <a:prstGeom prst="rect">
            <a:avLst/>
          </a:prstGeom>
        </p:spPr>
      </p:pic>
      <p:pic>
        <p:nvPicPr>
          <p:cNvPr id="24" name="Billede 23" descr="Et billede, der indeholder tekst, Font/skrifttype, Grafik, logo&#10;&#10;AI-genereret indhold kan være ukorrekt.">
            <a:extLst>
              <a:ext uri="{FF2B5EF4-FFF2-40B4-BE49-F238E27FC236}">
                <a16:creationId xmlns:a16="http://schemas.microsoft.com/office/drawing/2014/main" id="{0D6FFED8-0C30-A9CF-3E7B-0E1E7294E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7144" y="6058934"/>
            <a:ext cx="760656" cy="315744"/>
          </a:xfrm>
          <a:prstGeom prst="rect">
            <a:avLst/>
          </a:prstGeom>
        </p:spPr>
      </p:pic>
      <p:pic>
        <p:nvPicPr>
          <p:cNvPr id="28" name="Billede 27" descr="Et billede, der indeholder Font/skrifttype, Grafik, design, grafisk design&#10;&#10;AI-genereret indhold kan være ukorrekt.">
            <a:extLst>
              <a:ext uri="{FF2B5EF4-FFF2-40B4-BE49-F238E27FC236}">
                <a16:creationId xmlns:a16="http://schemas.microsoft.com/office/drawing/2014/main" id="{F81A8DE1-917F-F299-FF3F-ACCD5375EB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39670" y="6065645"/>
            <a:ext cx="397099" cy="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56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A">
    <p:bg>
      <p:bgPr>
        <a:gradFill>
          <a:gsLst>
            <a:gs pos="28000">
              <a:schemeClr val="accent6">
                <a:lumMod val="6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8449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5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yt afsnit B">
    <p:bg>
      <p:bgPr>
        <a:gradFill>
          <a:gsLst>
            <a:gs pos="28000">
              <a:schemeClr val="accent1">
                <a:lumMod val="60000"/>
              </a:schemeClr>
            </a:gs>
            <a:gs pos="78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15305-0218-5627-01D4-8F0062E6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019869"/>
            <a:ext cx="10081847" cy="2101755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F4CC2CD-6D4E-52BB-55BB-A9449E1D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76" y="4589463"/>
            <a:ext cx="10081847" cy="10061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FEAF23AB-5D49-6E31-713E-7F98DD69F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8449" y="98425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A">
    <p:bg>
      <p:bgPr>
        <a:gradFill>
          <a:gsLst>
            <a:gs pos="29000">
              <a:schemeClr val="accent6">
                <a:lumMod val="6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8449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7862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venstre B">
    <p:bg>
      <p:bgPr>
        <a:gradFill>
          <a:gsLst>
            <a:gs pos="28000">
              <a:schemeClr val="accent1">
                <a:lumMod val="60000"/>
              </a:schemeClr>
            </a:gs>
            <a:gs pos="78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8449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1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1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9556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A">
    <p:bg>
      <p:bgPr>
        <a:gradFill>
          <a:gsLst>
            <a:gs pos="29000">
              <a:schemeClr val="accent6">
                <a:lumMod val="6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3932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A">
    <p:bg>
      <p:bgPr>
        <a:gradFill>
          <a:gsLst>
            <a:gs pos="29000">
              <a:schemeClr val="accent6">
                <a:lumMod val="40000"/>
              </a:schemeClr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946390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B">
    <p:bg>
      <p:bgPr>
        <a:gradFill>
          <a:gsLst>
            <a:gs pos="27000">
              <a:schemeClr val="accent1">
                <a:lumMod val="60000"/>
              </a:schemeClr>
            </a:gs>
            <a:gs pos="78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273548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4EA87-9639-3021-41D2-DA0E1E2C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550985"/>
            <a:ext cx="10058402" cy="74900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06AED2-E796-40D0-02F2-8A52A50A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1513"/>
            <a:ext cx="10058401" cy="46655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300980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B3F40-A70F-5BD4-7783-A2CE1BBA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73724"/>
            <a:ext cx="10105293" cy="704233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78AAD9-8E6E-E7C9-246E-06468998C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8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3E44A2B-32CA-2FD9-5475-CE534934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549181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8D240-FA00-712D-838C-3B5D0E92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62002"/>
            <a:ext cx="10071255" cy="71595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073794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389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74" idx="2"/>
            <a:endCxn id="4" idx="6"/>
          </p:cNvCxnSpPr>
          <p:nvPr userDrawn="1"/>
        </p:nvCxnSpPr>
        <p:spPr>
          <a:xfrm flipH="1">
            <a:off x="2526322" y="5243149"/>
            <a:ext cx="285457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5FA06110-E478-8502-5B18-E3FBFF244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524" y="1629505"/>
            <a:ext cx="10040814" cy="2426680"/>
          </a:xfrm>
        </p:spPr>
        <p:txBody>
          <a:bodyPr>
            <a:normAutofit/>
          </a:bodyPr>
          <a:lstStyle>
            <a:lvl1pPr marL="571500" indent="-571500"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Myriad Pro Light" panose="020B04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969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4">
            <a:extLst>
              <a:ext uri="{FF2B5EF4-FFF2-40B4-BE49-F238E27FC236}">
                <a16:creationId xmlns:a16="http://schemas.microsoft.com/office/drawing/2014/main" id="{451ED39F-C4FF-099E-DC38-4F5C1DE326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5784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24">
            <a:extLst>
              <a:ext uri="{FF2B5EF4-FFF2-40B4-BE49-F238E27FC236}">
                <a16:creationId xmlns:a16="http://schemas.microsoft.com/office/drawing/2014/main" id="{A69AD1EB-71A0-872F-AB37-FAC7BE9C2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3322" y="6189176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7361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74" idx="6"/>
          </p:cNvCxnSpPr>
          <p:nvPr userDrawn="1"/>
        </p:nvCxnSpPr>
        <p:spPr>
          <a:xfrm>
            <a:off x="6828691" y="5243149"/>
            <a:ext cx="284284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2936EFF3-399A-1550-5A07-2B22F524F4CD}"/>
              </a:ext>
            </a:extLst>
          </p:cNvPr>
          <p:cNvSpPr/>
          <p:nvPr userDrawn="1"/>
        </p:nvSpPr>
        <p:spPr>
          <a:xfrm>
            <a:off x="5380892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Pladsholder til billede 74">
            <a:extLst>
              <a:ext uri="{FF2B5EF4-FFF2-40B4-BE49-F238E27FC236}">
                <a16:creationId xmlns:a16="http://schemas.microsoft.com/office/drawing/2014/main" id="{BE6FC265-8C99-22CB-A642-DEA05D7DDB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9730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086889E-C989-35AA-6706-5661845C8F14}"/>
              </a:ext>
            </a:extLst>
          </p:cNvPr>
          <p:cNvSpPr/>
          <p:nvPr userDrawn="1"/>
        </p:nvSpPr>
        <p:spPr>
          <a:xfrm>
            <a:off x="9683261" y="4519249"/>
            <a:ext cx="1447799" cy="1447799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Pladsholder til billede 76">
            <a:extLst>
              <a:ext uri="{FF2B5EF4-FFF2-40B4-BE49-F238E27FC236}">
                <a16:creationId xmlns:a16="http://schemas.microsoft.com/office/drawing/2014/main" id="{2B499FF9-0490-4B62-4CF1-058448D084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2099" y="4618087"/>
            <a:ext cx="1250122" cy="1250122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6631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la-skabelon mørk">
    <p:bg>
      <p:bgPr>
        <a:gradFill>
          <a:gsLst>
            <a:gs pos="29000">
              <a:schemeClr val="accent1"/>
            </a:gs>
            <a:gs pos="78000">
              <a:schemeClr val="accent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C7C-A2B7-F0C5-9025-13C7C6E2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506" y="562003"/>
            <a:ext cx="10105293" cy="709241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71D683-6C00-9AF9-A59E-712101795A91}"/>
              </a:ext>
            </a:extLst>
          </p:cNvPr>
          <p:cNvSpPr/>
          <p:nvPr userDrawn="1"/>
        </p:nvSpPr>
        <p:spPr>
          <a:xfrm>
            <a:off x="1078523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41F572D-DEC1-9CDA-5FB3-C5E20EEB583B}"/>
              </a:ext>
            </a:extLst>
          </p:cNvPr>
          <p:cNvCxnSpPr>
            <a:cxnSpLocks/>
            <a:stCxn id="5" idx="2"/>
            <a:endCxn id="4" idx="6"/>
          </p:cNvCxnSpPr>
          <p:nvPr userDrawn="1"/>
        </p:nvCxnSpPr>
        <p:spPr>
          <a:xfrm flipH="1">
            <a:off x="3212123" y="3435007"/>
            <a:ext cx="18545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C41656B3-30D4-1B48-3832-A42F1E4BE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77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8" name="Pladsholder til billede 57">
            <a:extLst>
              <a:ext uri="{FF2B5EF4-FFF2-40B4-BE49-F238E27FC236}">
                <a16:creationId xmlns:a16="http://schemas.microsoft.com/office/drawing/2014/main" id="{E380DC27-65F7-F340-3492-EFC40D259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4180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5BFF70E1-4518-5FA9-30C0-CD0765F2FF40}"/>
              </a:ext>
            </a:extLst>
          </p:cNvPr>
          <p:cNvCxnSpPr>
            <a:cxnSpLocks/>
            <a:stCxn id="5" idx="6"/>
            <a:endCxn id="9" idx="2"/>
          </p:cNvCxnSpPr>
          <p:nvPr userDrawn="1"/>
        </p:nvCxnSpPr>
        <p:spPr>
          <a:xfrm>
            <a:off x="7200229" y="3435007"/>
            <a:ext cx="181043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sm" len="sm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lede 2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EB92A895-BC1E-93A2-AEE7-09BB9F1B1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8449" y="98425"/>
            <a:ext cx="971550" cy="9715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BA1B1B1-1530-91C7-AD87-154D43D65393}"/>
              </a:ext>
            </a:extLst>
          </p:cNvPr>
          <p:cNvSpPr/>
          <p:nvPr userDrawn="1"/>
        </p:nvSpPr>
        <p:spPr>
          <a:xfrm>
            <a:off x="5066629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tekst 24">
            <a:extLst>
              <a:ext uri="{FF2B5EF4-FFF2-40B4-BE49-F238E27FC236}">
                <a16:creationId xmlns:a16="http://schemas.microsoft.com/office/drawing/2014/main" id="{CCA402B4-5562-F146-AEB7-2312F687C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683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57">
            <a:extLst>
              <a:ext uri="{FF2B5EF4-FFF2-40B4-BE49-F238E27FC236}">
                <a16:creationId xmlns:a16="http://schemas.microsoft.com/office/drawing/2014/main" id="{44F7D2D5-75C8-C25F-4A6B-EA39D6EADB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2286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F416DD-3736-01A8-56F1-D9D8EE426025}"/>
              </a:ext>
            </a:extLst>
          </p:cNvPr>
          <p:cNvSpPr/>
          <p:nvPr userDrawn="1"/>
        </p:nvSpPr>
        <p:spPr>
          <a:xfrm>
            <a:off x="9010668" y="2368207"/>
            <a:ext cx="2133600" cy="21336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  <a:round/>
          </a:ln>
          <a:effectLst>
            <a:outerShdw blurRad="403178" dist="38100" dir="2700000" sx="97000" sy="97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tekst 24">
            <a:extLst>
              <a:ext uri="{FF2B5EF4-FFF2-40B4-BE49-F238E27FC236}">
                <a16:creationId xmlns:a16="http://schemas.microsoft.com/office/drawing/2014/main" id="{76BC1C97-C5D1-BE05-124B-76C5EC61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8722" y="4723934"/>
            <a:ext cx="2872154" cy="304800"/>
          </a:xfr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latin typeface="Myriad Pro Light" panose="020B0403030403020204" pitchFamily="34" charset="0"/>
              </a:defRPr>
            </a:lvl1pPr>
            <a:lvl2pPr marL="457200" indent="0">
              <a:buNone/>
              <a:defRPr sz="1400" b="0" i="0">
                <a:latin typeface="Myriad Pro Light" panose="020B0403030403020204" pitchFamily="34" charset="0"/>
              </a:defRPr>
            </a:lvl2pPr>
            <a:lvl3pPr marL="914400" indent="0">
              <a:buNone/>
              <a:defRPr sz="1400" b="0" i="0">
                <a:latin typeface="Myriad Pro Light" panose="020B0403030403020204" pitchFamily="34" charset="0"/>
              </a:defRPr>
            </a:lvl3pPr>
            <a:lvl4pPr marL="1371600" indent="0">
              <a:buNone/>
              <a:defRPr sz="1400" b="0" i="0">
                <a:latin typeface="Myriad Pro Light" panose="020B0403030403020204" pitchFamily="34" charset="0"/>
              </a:defRPr>
            </a:lvl4pPr>
            <a:lvl5pPr marL="1828800" indent="0">
              <a:buNone/>
              <a:defRPr sz="1400" b="0" i="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7">
            <a:extLst>
              <a:ext uri="{FF2B5EF4-FFF2-40B4-BE49-F238E27FC236}">
                <a16:creationId xmlns:a16="http://schemas.microsoft.com/office/drawing/2014/main" id="{58CDFCE8-EAAF-5F5E-5450-16602128D7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56325" y="2513864"/>
            <a:ext cx="1842286" cy="1842286"/>
          </a:xfrm>
          <a:custGeom>
            <a:avLst/>
            <a:gdLst>
              <a:gd name="connsiteX0" fmla="*/ 1441939 w 2883878"/>
              <a:gd name="connsiteY0" fmla="*/ 0 h 2883878"/>
              <a:gd name="connsiteX1" fmla="*/ 2883878 w 2883878"/>
              <a:gd name="connsiteY1" fmla="*/ 1441939 h 2883878"/>
              <a:gd name="connsiteX2" fmla="*/ 1441939 w 2883878"/>
              <a:gd name="connsiteY2" fmla="*/ 2883878 h 2883878"/>
              <a:gd name="connsiteX3" fmla="*/ 0 w 2883878"/>
              <a:gd name="connsiteY3" fmla="*/ 1441939 h 2883878"/>
              <a:gd name="connsiteX4" fmla="*/ 1441939 w 2883878"/>
              <a:gd name="connsiteY4" fmla="*/ 0 h 288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78" h="2883878">
                <a:moveTo>
                  <a:pt x="1441939" y="0"/>
                </a:moveTo>
                <a:cubicBezTo>
                  <a:pt x="2238300" y="0"/>
                  <a:pt x="2883878" y="645578"/>
                  <a:pt x="2883878" y="1441939"/>
                </a:cubicBezTo>
                <a:cubicBezTo>
                  <a:pt x="2883878" y="2238300"/>
                  <a:pt x="2238300" y="2883878"/>
                  <a:pt x="1441939" y="2883878"/>
                </a:cubicBezTo>
                <a:cubicBezTo>
                  <a:pt x="645578" y="2883878"/>
                  <a:pt x="0" y="2238300"/>
                  <a:pt x="0" y="1441939"/>
                </a:cubicBezTo>
                <a:cubicBezTo>
                  <a:pt x="0" y="645578"/>
                  <a:pt x="645578" y="0"/>
                  <a:pt x="14419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0682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højre B">
    <p:bg>
      <p:bgPr>
        <a:gradFill>
          <a:gsLst>
            <a:gs pos="28000">
              <a:schemeClr val="accent4">
                <a:lumMod val="40000"/>
              </a:schemeClr>
            </a:gs>
            <a:gs pos="78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CCA3761C-07CA-1E08-EC41-D01D4E187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9648" y="0"/>
            <a:ext cx="6082352" cy="6858000"/>
          </a:xfrm>
          <a:solidFill>
            <a:schemeClr val="bg2"/>
          </a:solidFill>
        </p:spPr>
        <p:txBody>
          <a:bodyPr/>
          <a:lstStyle/>
          <a:p>
            <a:endParaRPr lang="da-DK"/>
          </a:p>
        </p:txBody>
      </p:sp>
      <p:pic>
        <p:nvPicPr>
          <p:cNvPr id="6" name="Billede 5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4A3F51F9-2697-B88F-9E82-780038739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205" y="98425"/>
            <a:ext cx="971550" cy="97155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CC14C2-5144-49DB-FFF5-25372B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545911"/>
            <a:ext cx="4301319" cy="7369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596F3DD-8822-E165-A8D8-7BA3DF84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019869"/>
            <a:ext cx="4301320" cy="42871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11497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4EA87-9639-3021-41D2-DA0E1E2C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550985"/>
            <a:ext cx="10058402" cy="749005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06AED2-E796-40D0-02F2-8A52A50A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1513"/>
            <a:ext cx="10058401" cy="46655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21870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mmenlig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B3F40-A70F-5BD4-7783-A2CE1BBA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573724"/>
            <a:ext cx="10105293" cy="704233"/>
          </a:xfrm>
        </p:spPr>
        <p:txBody>
          <a:bodyPr/>
          <a:lstStyle>
            <a:lvl1pPr>
              <a:defRPr b="1" i="0">
                <a:latin typeface="Myriad Pro Light" panose="020B0403030403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78AAD9-8E6E-E7C9-246E-06468998C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8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3E44A2B-32CA-2FD9-5475-CE534934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2530"/>
            <a:ext cx="4953002" cy="452443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247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52E560C-D9C8-F915-04E5-FF5CA837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365125"/>
            <a:ext cx="10105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CDCD0FB-2782-C691-8520-958EC6B4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1052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8" name="Billede 7" descr="Et billede, der indeholder Grafik, Font/skrifttype, grafisk design, logo&#10;&#10;AI-genereret indhold kan være ukorrekt.">
            <a:extLst>
              <a:ext uri="{FF2B5EF4-FFF2-40B4-BE49-F238E27FC236}">
                <a16:creationId xmlns:a16="http://schemas.microsoft.com/office/drawing/2014/main" id="{7F261EC5-2A36-CDD6-8E99-261496B0FB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80450" y="155385"/>
            <a:ext cx="968920" cy="8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0" r:id="rId3"/>
    <p:sldLayoutId id="2147483667" r:id="rId4"/>
    <p:sldLayoutId id="2147483672" r:id="rId5"/>
    <p:sldLayoutId id="2147483673" r:id="rId6"/>
    <p:sldLayoutId id="2147483674" r:id="rId7"/>
    <p:sldLayoutId id="2147483662" r:id="rId8"/>
    <p:sldLayoutId id="2147483664" r:id="rId9"/>
    <p:sldLayoutId id="2147483666" r:id="rId10"/>
    <p:sldLayoutId id="2147483671" r:id="rId11"/>
    <p:sldLayoutId id="2147483668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52E560C-D9C8-F915-04E5-FF5CA837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365125"/>
            <a:ext cx="10105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CDCD0FB-2782-C691-8520-958EC6B4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1052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Billede 5" descr="Et billede, der indeholder Grafik, Font/skrifttype, typografi, design&#10;&#10;AI-genereret indhold kan være ukorrekt.">
            <a:extLst>
              <a:ext uri="{FF2B5EF4-FFF2-40B4-BE49-F238E27FC236}">
                <a16:creationId xmlns:a16="http://schemas.microsoft.com/office/drawing/2014/main" id="{EDCE3103-680D-959E-C39F-1D7F021C59E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143859" y="166990"/>
            <a:ext cx="830806" cy="8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52E560C-D9C8-F915-04E5-FF5CA837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365125"/>
            <a:ext cx="10105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CDCD0FB-2782-C691-8520-958EC6B4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1052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7" name="Billede 6" descr="Et billede, der indeholder Grafik, Font/skrifttype, grafisk design, logo&#10;&#10;AI-genereret indhold kan være ukorrekt.">
            <a:extLst>
              <a:ext uri="{FF2B5EF4-FFF2-40B4-BE49-F238E27FC236}">
                <a16:creationId xmlns:a16="http://schemas.microsoft.com/office/drawing/2014/main" id="{11C38723-36DE-8A59-0810-90D0BA79CB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65937" y="153989"/>
            <a:ext cx="976711" cy="8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52E560C-D9C8-F915-04E5-FF5CA837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365125"/>
            <a:ext cx="10105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CDCD0FB-2782-C691-8520-958EC6B4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1052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Billede 5" descr="Et billede, der indeholder Grafik, Font/skrifttype, symbol, logo&#10;&#10;AI-genereret indhold kan være ukorrekt.">
            <a:extLst>
              <a:ext uri="{FF2B5EF4-FFF2-40B4-BE49-F238E27FC236}">
                <a16:creationId xmlns:a16="http://schemas.microsoft.com/office/drawing/2014/main" id="{251B0B65-BE22-C5E3-6065-381C27056B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080651" y="153989"/>
            <a:ext cx="976711" cy="8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1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52E560C-D9C8-F915-04E5-FF5CA837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8" y="365125"/>
            <a:ext cx="10105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CDCD0FB-2782-C691-8520-958EC6B4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1052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7" name="Billede 6" descr="Et billede, der indeholder Grafik, Font/skrifttype, grafisk design, skærmbillede&#10;&#10;AI-genereret indhold kan være ukorrekt.">
            <a:extLst>
              <a:ext uri="{FF2B5EF4-FFF2-40B4-BE49-F238E27FC236}">
                <a16:creationId xmlns:a16="http://schemas.microsoft.com/office/drawing/2014/main" id="{9E8D824F-76BA-33BF-0744-A756F3B4BB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62362" y="153988"/>
            <a:ext cx="976711" cy="8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84FC1-3E30-026E-8B18-C760C761F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07910">
            <a:off x="1921446" y="1385211"/>
            <a:ext cx="8349108" cy="2338036"/>
          </a:xfrm>
        </p:spPr>
        <p:txBody>
          <a:bodyPr>
            <a:normAutofit/>
          </a:bodyPr>
          <a:lstStyle/>
          <a:p>
            <a:r>
              <a:rPr lang="da-DK" sz="7200">
                <a:latin typeface="Myriad Pro Light"/>
              </a:rPr>
              <a:t>Er det os, der styrer?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E9AB89-DDFF-9990-4FEE-D399044B6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sz="3600">
                <a:latin typeface="Myriad Pro Light"/>
              </a:rPr>
              <a:t>OS! Lektion 3</a:t>
            </a:r>
            <a:endParaRPr lang="da-DK" sz="3600"/>
          </a:p>
        </p:txBody>
      </p:sp>
    </p:spTree>
    <p:extLst>
      <p:ext uri="{BB962C8B-B14F-4D97-AF65-F5344CB8AC3E}">
        <p14:creationId xmlns:p14="http://schemas.microsoft.com/office/powerpoint/2010/main" val="171625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5A10E-A3B8-560C-E02F-FA055779A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CF40F-3EF7-6123-A0CA-9636A74C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527479"/>
            <a:ext cx="10081847" cy="2101755"/>
          </a:xfrm>
        </p:spPr>
        <p:txBody>
          <a:bodyPr>
            <a:normAutofit fontScale="90000"/>
          </a:bodyPr>
          <a:lstStyle/>
          <a:p>
            <a:r>
              <a:rPr lang="da-DK" sz="4000">
                <a:latin typeface="Myriad Pro Light"/>
              </a:rPr>
              <a:t>Grupperne i plenum:</a:t>
            </a:r>
            <a:br>
              <a:rPr lang="da-DK" sz="5300">
                <a:latin typeface="Myriad Pro Light"/>
              </a:rPr>
            </a:br>
            <a:r>
              <a:rPr lang="da-DK">
                <a:latin typeface="Myriad Pro Light"/>
              </a:rPr>
              <a:t>Pitch for investorerne!</a:t>
            </a:r>
            <a:br>
              <a:rPr lang="da-DK">
                <a:latin typeface="Myriad Pro Light"/>
              </a:rPr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9651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1C46EB3-BF41-3F72-806B-1F16FAAEC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420" y="2885626"/>
            <a:ext cx="4301320" cy="4287146"/>
          </a:xfrm>
        </p:spPr>
        <p:txBody>
          <a:bodyPr/>
          <a:lstStyle/>
          <a:p>
            <a:r>
              <a:rPr lang="da-DK"/>
              <a:t>2-3 min. pr. gruppe</a:t>
            </a:r>
          </a:p>
          <a:p>
            <a:r>
              <a:rPr lang="da-DK"/>
              <a:t>Hvad er idéen? Hvad gør appen?</a:t>
            </a:r>
          </a:p>
          <a:p>
            <a:r>
              <a:rPr lang="da-DK" b="1"/>
              <a:t>Hvordan designer i styringen af brugerne?</a:t>
            </a:r>
          </a:p>
          <a:p>
            <a:r>
              <a:rPr lang="da-DK"/>
              <a:t>Kan appen tjene penge?</a:t>
            </a:r>
          </a:p>
        </p:txBody>
      </p:sp>
      <p:pic>
        <p:nvPicPr>
          <p:cNvPr id="10" name="Pladsholder til billede 9" descr="Et billede, der indeholder person, Ansigt, tøj, indendørs&#10;&#10;AI-genereret indhold kan være ukorrekt.">
            <a:extLst>
              <a:ext uri="{FF2B5EF4-FFF2-40B4-BE49-F238E27FC236}">
                <a16:creationId xmlns:a16="http://schemas.microsoft.com/office/drawing/2014/main" id="{45E09A39-BE88-4C54-5A40-929FD99595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998" r="30882"/>
          <a:stretch>
            <a:fillRect/>
          </a:stretch>
        </p:blipFill>
        <p:spPr>
          <a:xfrm>
            <a:off x="6109648" y="0"/>
            <a:ext cx="6082352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689002-DD36-E369-5D70-40F1A8166B06}"/>
              </a:ext>
            </a:extLst>
          </p:cNvPr>
          <p:cNvSpPr txBox="1">
            <a:spLocks/>
          </p:cNvSpPr>
          <p:nvPr/>
        </p:nvSpPr>
        <p:spPr>
          <a:xfrm rot="21407910">
            <a:off x="419552" y="548308"/>
            <a:ext cx="8349108" cy="23380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da-DK" sz="6000">
                <a:solidFill>
                  <a:schemeClr val="bg1"/>
                </a:solidFill>
                <a:latin typeface="Myriad Pro Light"/>
              </a:rPr>
              <a:t>Pitch jeres apps </a:t>
            </a:r>
          </a:p>
          <a:p>
            <a:r>
              <a:rPr lang="da-DK" sz="6000">
                <a:solidFill>
                  <a:schemeClr val="bg1"/>
                </a:solidFill>
                <a:latin typeface="Myriad Pro Light"/>
              </a:rPr>
              <a:t>ved tavlen</a:t>
            </a:r>
            <a:endParaRPr lang="da-DK" sz="3600">
              <a:solidFill>
                <a:schemeClr val="bg1"/>
              </a:solidFill>
            </a:endParaRPr>
          </a:p>
        </p:txBody>
      </p:sp>
      <p:sp>
        <p:nvSpPr>
          <p:cNvPr id="8" name="Afrundet rektangel 22">
            <a:extLst>
              <a:ext uri="{FF2B5EF4-FFF2-40B4-BE49-F238E27FC236}">
                <a16:creationId xmlns:a16="http://schemas.microsoft.com/office/drawing/2014/main" id="{BAA2A23E-1C4B-868B-D5DD-F2402E48A3A6}"/>
              </a:ext>
            </a:extLst>
          </p:cNvPr>
          <p:cNvSpPr/>
          <p:nvPr/>
        </p:nvSpPr>
        <p:spPr>
          <a:xfrm rot="5400000">
            <a:off x="5345138" y="4388900"/>
            <a:ext cx="1969006" cy="2400522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 flip="none" rotWithShape="1">
            <a:gsLst>
              <a:gs pos="100000">
                <a:schemeClr val="dk1">
                  <a:lumMod val="67000"/>
                </a:schemeClr>
              </a:gs>
              <a:gs pos="85000">
                <a:schemeClr val="dk1">
                  <a:lumMod val="97000"/>
                  <a:lumOff val="3000"/>
                </a:schemeClr>
              </a:gs>
              <a:gs pos="4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Resten af klassen må </a:t>
            </a:r>
          </a:p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spille investorerne, og hjælpe med at stille spørgsmål</a:t>
            </a:r>
          </a:p>
        </p:txBody>
      </p:sp>
    </p:spTree>
    <p:extLst>
      <p:ext uri="{BB962C8B-B14F-4D97-AF65-F5344CB8AC3E}">
        <p14:creationId xmlns:p14="http://schemas.microsoft.com/office/powerpoint/2010/main" val="1991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tekst, skærmbillede, grafisk design, Grafik&#10;&#10;AI-genereret indhold kan være ukorrekt.">
            <a:extLst>
              <a:ext uri="{FF2B5EF4-FFF2-40B4-BE49-F238E27FC236}">
                <a16:creationId xmlns:a16="http://schemas.microsoft.com/office/drawing/2014/main" id="{C2C190E8-8331-39AD-4A8C-AD40E246AF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17" t="5560" r="2689" b="17340"/>
          <a:stretch>
            <a:fillRect/>
          </a:stretch>
        </p:blipFill>
        <p:spPr>
          <a:xfrm>
            <a:off x="6109648" y="0"/>
            <a:ext cx="6082352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CE532BA-2E43-26E4-A318-F89B18F4E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777834"/>
            <a:ext cx="4301319" cy="801583"/>
          </a:xfrm>
        </p:spPr>
        <p:txBody>
          <a:bodyPr/>
          <a:lstStyle/>
          <a:p>
            <a:r>
              <a:rPr lang="da-DK"/>
              <a:t>Elevens bog til næste gang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BF3CFEF-ADB2-C356-D920-E7086785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526" y="2285999"/>
            <a:ext cx="4301320" cy="4021015"/>
          </a:xfrm>
        </p:spPr>
        <p:txBody>
          <a:bodyPr/>
          <a:lstStyle/>
          <a:p>
            <a:r>
              <a:rPr lang="da-DK" dirty="0"/>
              <a:t>Er det altid os der styrer?!</a:t>
            </a:r>
          </a:p>
          <a:p>
            <a:endParaRPr lang="da-DK" dirty="0"/>
          </a:p>
          <a:p>
            <a:r>
              <a:rPr lang="da-DK" dirty="0"/>
              <a:t>Meningen er, at </a:t>
            </a:r>
            <a:r>
              <a:rPr lang="da-DK" dirty="0">
                <a:solidFill>
                  <a:srgbClr val="00B0F0"/>
                </a:solidFill>
              </a:rPr>
              <a:t>de voksne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/>
              <a:t>også skal lære noget!</a:t>
            </a:r>
          </a:p>
          <a:p>
            <a:r>
              <a:rPr lang="da-DK" dirty="0"/>
              <a:t>Hvad </a:t>
            </a:r>
            <a:r>
              <a:rPr lang="da-DK" dirty="0">
                <a:solidFill>
                  <a:srgbClr val="00B0F0"/>
                </a:solidFill>
              </a:rPr>
              <a:t>vil I gerne fortælle </a:t>
            </a:r>
            <a:r>
              <a:rPr lang="da-DK" dirty="0"/>
              <a:t>til jeres forældre?</a:t>
            </a:r>
          </a:p>
        </p:txBody>
      </p:sp>
      <p:pic>
        <p:nvPicPr>
          <p:cNvPr id="2" name="Picture 1" descr="A white sheet of paper with black text&#10;&#10;AI-generated content may be incorrect.">
            <a:extLst>
              <a:ext uri="{FF2B5EF4-FFF2-40B4-BE49-F238E27FC236}">
                <a16:creationId xmlns:a16="http://schemas.microsoft.com/office/drawing/2014/main" id="{7298CBC4-89F3-C1BE-69B2-1C0DBBDCF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7016">
            <a:off x="8275175" y="207315"/>
            <a:ext cx="3630926" cy="5235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0906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29EF-0A6B-E088-D5D2-67A4453DA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41BE89-E98C-7C36-90C3-2267AA72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0" y="333819"/>
            <a:ext cx="4301319" cy="736980"/>
          </a:xfrm>
        </p:spPr>
        <p:txBody>
          <a:bodyPr/>
          <a:lstStyle/>
          <a:p>
            <a:r>
              <a:rPr lang="da-DK" dirty="0"/>
              <a:t>Hvem styrer os i butikken?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ADAA5A4-008F-5E52-A2E4-3C6425374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152" y="949737"/>
            <a:ext cx="4097409" cy="3515096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endParaRPr lang="da-DK" sz="2000" dirty="0"/>
          </a:p>
          <a:p>
            <a:pPr marL="0" indent="0" fontAlgn="base">
              <a:buNone/>
            </a:pPr>
            <a:endParaRPr lang="da-DK" sz="2000" dirty="0"/>
          </a:p>
          <a:p>
            <a:pPr marL="0" indent="0" algn="r">
              <a:buNone/>
            </a:pPr>
            <a:r>
              <a:rPr lang="da-DK" sz="2400" dirty="0"/>
              <a:t>I Normal og Netto </a:t>
            </a:r>
            <a:r>
              <a:rPr lang="da-DK" sz="2400" b="1" dirty="0"/>
              <a:t>styrer ruterne os </a:t>
            </a:r>
            <a:r>
              <a:rPr lang="da-DK" sz="2400" dirty="0"/>
              <a:t>forbi en masse </a:t>
            </a:r>
            <a:r>
              <a:rPr lang="da-DK" sz="2400" b="1" dirty="0">
                <a:solidFill>
                  <a:srgbClr val="FFFF00"/>
                </a:solidFill>
              </a:rPr>
              <a:t>ekstra synlige</a:t>
            </a:r>
            <a:r>
              <a:rPr lang="da-DK" sz="2400" dirty="0">
                <a:solidFill>
                  <a:srgbClr val="FFFF00"/>
                </a:solidFill>
              </a:rPr>
              <a:t> </a:t>
            </a:r>
            <a:r>
              <a:rPr lang="da-DK" sz="2400" dirty="0"/>
              <a:t>hylder, så det bliver nemt at</a:t>
            </a:r>
            <a:r>
              <a:rPr lang="da-DK" sz="2400" b="1" dirty="0"/>
              <a:t> købe ting, vi ikke har planlagt</a:t>
            </a:r>
            <a:r>
              <a:rPr lang="da-DK" sz="2400" dirty="0"/>
              <a:t>.  </a:t>
            </a:r>
          </a:p>
          <a:p>
            <a:pPr marL="0" indent="0" fontAlgn="base">
              <a:buNone/>
            </a:pPr>
            <a:endParaRPr lang="da-DK" sz="2400" dirty="0"/>
          </a:p>
          <a:p>
            <a:pPr marL="0" indent="0" fontAlgn="base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Når man får en pakke, venter den i en butik! Firmaets </a:t>
            </a:r>
            <a:r>
              <a:rPr lang="da-DK" sz="2400" b="1" dirty="0"/>
              <a:t>AI holder øje</a:t>
            </a:r>
            <a:r>
              <a:rPr lang="da-DK" sz="2400" dirty="0"/>
              <a:t> med hvor alle pakker er, og bliver ved med at sende beskeder</a:t>
            </a:r>
            <a:r>
              <a:rPr lang="da-DK" sz="2400" b="1" dirty="0"/>
              <a:t>, indtil du henter din</a:t>
            </a:r>
            <a:r>
              <a:rPr lang="da-DK" sz="2400" dirty="0"/>
              <a:t>.</a:t>
            </a:r>
          </a:p>
        </p:txBody>
      </p:sp>
      <p:pic>
        <p:nvPicPr>
          <p:cNvPr id="18" name="Billede 17" descr="Et billede, der indeholder logo, Grafik, Font/skrifttype, symbol&#10;&#10;AI-genereret indhold kan være ukorrekt.">
            <a:extLst>
              <a:ext uri="{FF2B5EF4-FFF2-40B4-BE49-F238E27FC236}">
                <a16:creationId xmlns:a16="http://schemas.microsoft.com/office/drawing/2014/main" id="{E0C338D0-7200-A6A1-51F7-829BD311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763" y="92487"/>
            <a:ext cx="971550" cy="971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8E6F6-5B9B-D5D7-ACB0-025063AF2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14"/>
          <a:stretch>
            <a:fillRect/>
          </a:stretch>
        </p:blipFill>
        <p:spPr>
          <a:xfrm>
            <a:off x="5408107" y="0"/>
            <a:ext cx="3429406" cy="3521487"/>
          </a:xfrm>
          <a:prstGeom prst="rect">
            <a:avLst/>
          </a:prstGeom>
        </p:spPr>
      </p:pic>
      <p:pic>
        <p:nvPicPr>
          <p:cNvPr id="2" name="Billede 13" descr="Et billede, der indeholder tekst, Mobiltelefon, gadget, Transportabel kommunikationsenhed&#10;&#10;AI-genereret indhold kan være ukorrekt.">
            <a:extLst>
              <a:ext uri="{FF2B5EF4-FFF2-40B4-BE49-F238E27FC236}">
                <a16:creationId xmlns:a16="http://schemas.microsoft.com/office/drawing/2014/main" id="{9E656688-CB67-0591-FD13-EE986480C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513" y="3521487"/>
            <a:ext cx="3354487" cy="3354487"/>
          </a:xfrm>
          <a:prstGeom prst="rect">
            <a:avLst/>
          </a:prstGeom>
        </p:spPr>
      </p:pic>
      <p:sp>
        <p:nvSpPr>
          <p:cNvPr id="5" name="Afrundet rektangel 22">
            <a:extLst>
              <a:ext uri="{FF2B5EF4-FFF2-40B4-BE49-F238E27FC236}">
                <a16:creationId xmlns:a16="http://schemas.microsoft.com/office/drawing/2014/main" id="{29634675-CC2A-EC55-8C30-8245D734C928}"/>
              </a:ext>
            </a:extLst>
          </p:cNvPr>
          <p:cNvSpPr/>
          <p:nvPr/>
        </p:nvSpPr>
        <p:spPr>
          <a:xfrm rot="5830076">
            <a:off x="5972372" y="3244891"/>
            <a:ext cx="2022137" cy="2718460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Hvorfor findes mælken </a:t>
            </a:r>
          </a:p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bagerst i supermarkedet?</a:t>
            </a:r>
          </a:p>
          <a:p>
            <a:pPr algn="ctr" fontAlgn="base"/>
            <a:endParaRPr lang="da-DK" sz="1600">
              <a:latin typeface="Myriad Pro Light" panose="020B0403030403020204" pitchFamily="34" charset="0"/>
            </a:endParaRPr>
          </a:p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…og hvorfor skal vi altid stå</a:t>
            </a:r>
          </a:p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 i kø ved en masse slik?</a:t>
            </a:r>
          </a:p>
        </p:txBody>
      </p:sp>
      <p:pic>
        <p:nvPicPr>
          <p:cNvPr id="6" name="Picture 5" descr="A logo of a robot&#10;&#10;AI-generated content may be incorrect.">
            <a:extLst>
              <a:ext uri="{FF2B5EF4-FFF2-40B4-BE49-F238E27FC236}">
                <a16:creationId xmlns:a16="http://schemas.microsoft.com/office/drawing/2014/main" id="{F98F6A4D-6615-6C59-52C3-DCCCBA8EB5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0" b="89011" l="5714" r="59286">
                        <a14:foregroundMark x1="31477" y1="41051" x2="40000" y2="20879"/>
                        <a14:foregroundMark x1="30714" y1="42857" x2="31172" y2="41773"/>
                        <a14:foregroundMark x1="40000" y1="20879" x2="52143" y2="27473"/>
                        <a14:foregroundMark x1="52143" y1="27473" x2="47857" y2="36264"/>
                        <a14:foregroundMark x1="54388" y1="46154" x2="54598" y2="46720"/>
                        <a14:foregroundMark x1="53571" y1="43956" x2="54388" y2="46154"/>
                        <a14:foregroundMark x1="53572" y1="52745" x2="53351" y2="53764"/>
                        <a14:foregroundMark x1="57108" y1="53792" x2="57143" y2="53846"/>
                        <a14:foregroundMark x1="54927" y1="50438" x2="55905" y2="51942"/>
                        <a14:backgroundMark x1="30000" y1="42857" x2="26429" y2="37363"/>
                        <a14:backgroundMark x1="28571" y1="38462" x2="29286" y2="38462"/>
                        <a14:backgroundMark x1="30714" y1="39560" x2="30714" y2="37363"/>
                        <a14:backgroundMark x1="50000" y1="50549" x2="50000" y2="47253"/>
                        <a14:backgroundMark x1="51429" y1="50549" x2="52143" y2="51648"/>
                        <a14:backgroundMark x1="52143" y1="51648" x2="53571" y2="52747"/>
                        <a14:backgroundMark x1="57857" y1="50549" x2="58571" y2="52747"/>
                        <a14:backgroundMark x1="58571" y1="54945" x2="58571" y2="54945"/>
                        <a14:backgroundMark x1="55714" y1="46154" x2="55714" y2="4615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6704"/>
          <a:stretch>
            <a:fillRect/>
          </a:stretch>
        </p:blipFill>
        <p:spPr>
          <a:xfrm rot="426584">
            <a:off x="9134049" y="2316202"/>
            <a:ext cx="1643671" cy="166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C283A-DC2D-B921-6B6A-D0E1AD17F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6EE7019-A4CD-DFE5-8F44-6A97694C4F5B}"/>
              </a:ext>
            </a:extLst>
          </p:cNvPr>
          <p:cNvSpPr txBox="1"/>
          <p:nvPr/>
        </p:nvSpPr>
        <p:spPr>
          <a:xfrm flipV="1">
            <a:off x="0" y="-11279"/>
            <a:ext cx="6240480" cy="6986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1B767C-2072-BD8C-9A15-9954E03F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961" y="2842996"/>
            <a:ext cx="5035928" cy="813461"/>
          </a:xfrm>
        </p:spPr>
        <p:txBody>
          <a:bodyPr/>
          <a:lstStyle/>
          <a:p>
            <a:r>
              <a:rPr lang="da-DK" sz="2400"/>
              <a:t>I </a:t>
            </a:r>
            <a:r>
              <a:rPr lang="da-DK" sz="2800"/>
              <a:t>skal starte et lille app-firma.</a:t>
            </a:r>
            <a:br>
              <a:rPr lang="da-DK" sz="2800"/>
            </a:br>
            <a:br>
              <a:rPr lang="da-DK" sz="2800"/>
            </a:br>
            <a:r>
              <a:rPr lang="da-DK" sz="2800"/>
              <a:t>I får brug for penge.</a:t>
            </a:r>
            <a:br>
              <a:rPr lang="da-DK" sz="2800"/>
            </a:br>
            <a:br>
              <a:rPr lang="da-DK" sz="2800"/>
            </a:br>
            <a:br>
              <a:rPr lang="da-DK" sz="2800"/>
            </a:br>
            <a:r>
              <a:rPr lang="da-DK" sz="2800"/>
              <a:t>Heldigvis vil investorer fra det store firma </a:t>
            </a:r>
            <a:r>
              <a:rPr lang="da-DK" sz="2800" err="1"/>
              <a:t>AlgoCorp</a:t>
            </a:r>
            <a:r>
              <a:rPr lang="da-DK" sz="2800"/>
              <a:t> gerne mødes med jer, så i kan pitche jeres ide.</a:t>
            </a:r>
            <a:r>
              <a:rPr lang="da-DK" sz="2800">
                <a:solidFill>
                  <a:srgbClr val="FFFF00"/>
                </a:solidFill>
                <a:highlight>
                  <a:srgbClr val="000000"/>
                </a:highlight>
              </a:rPr>
              <a:t> </a:t>
            </a:r>
            <a:br>
              <a:rPr lang="da-DK" sz="2800">
                <a:solidFill>
                  <a:srgbClr val="FFFF00"/>
                </a:solidFill>
                <a:highlight>
                  <a:srgbClr val="000000"/>
                </a:highlight>
              </a:rPr>
            </a:br>
            <a:br>
              <a:rPr lang="da-DK" sz="2800">
                <a:solidFill>
                  <a:srgbClr val="FFFF00"/>
                </a:solidFill>
                <a:highlight>
                  <a:srgbClr val="000000"/>
                </a:highlight>
              </a:rPr>
            </a:br>
            <a:r>
              <a:rPr lang="da-DK" sz="2800">
                <a:solidFill>
                  <a:srgbClr val="FFFF00"/>
                </a:solidFill>
                <a:highlight>
                  <a:srgbClr val="000000"/>
                </a:highlight>
              </a:rPr>
              <a:t>3 minutter pr. gruppe til sidst</a:t>
            </a:r>
            <a:r>
              <a:rPr lang="da-DK" sz="2800"/>
              <a:t> </a:t>
            </a:r>
            <a:br>
              <a:rPr lang="da-DK" sz="2400">
                <a:highlight>
                  <a:srgbClr val="000000"/>
                </a:highlight>
              </a:rPr>
            </a:br>
            <a:endParaRPr lang="da-DK" sz="2000"/>
          </a:p>
        </p:txBody>
      </p:sp>
      <p:pic>
        <p:nvPicPr>
          <p:cNvPr id="12" name="Picture 11" descr="A blue seal with a star and hearts&#10;&#10;AI-generated content may be incorrect.">
            <a:extLst>
              <a:ext uri="{FF2B5EF4-FFF2-40B4-BE49-F238E27FC236}">
                <a16:creationId xmlns:a16="http://schemas.microsoft.com/office/drawing/2014/main" id="{EF374DC8-93B0-B82F-EC03-473B4D5A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754"/>
          <a:stretch>
            <a:fillRect/>
          </a:stretch>
        </p:blipFill>
        <p:spPr>
          <a:xfrm>
            <a:off x="2560320" y="-11300"/>
            <a:ext cx="3680160" cy="2600346"/>
          </a:xfrm>
          <a:prstGeom prst="rect">
            <a:avLst/>
          </a:prstGeom>
        </p:spPr>
      </p:pic>
      <p:pic>
        <p:nvPicPr>
          <p:cNvPr id="10" name="Picture 9" descr="A logo of a robot&#10;&#10;AI-generated content may be incorrect.">
            <a:extLst>
              <a:ext uri="{FF2B5EF4-FFF2-40B4-BE49-F238E27FC236}">
                <a16:creationId xmlns:a16="http://schemas.microsoft.com/office/drawing/2014/main" id="{10B06132-1785-8CCE-F2C5-1B522D27B3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704"/>
          <a:stretch>
            <a:fillRect/>
          </a:stretch>
        </p:blipFill>
        <p:spPr>
          <a:xfrm>
            <a:off x="0" y="-11300"/>
            <a:ext cx="2560320" cy="2600346"/>
          </a:xfrm>
          <a:prstGeom prst="rect">
            <a:avLst/>
          </a:prstGeom>
        </p:spPr>
      </p:pic>
      <p:sp>
        <p:nvSpPr>
          <p:cNvPr id="19" name="Afrundet rektangel 22">
            <a:extLst>
              <a:ext uri="{FF2B5EF4-FFF2-40B4-BE49-F238E27FC236}">
                <a16:creationId xmlns:a16="http://schemas.microsoft.com/office/drawing/2014/main" id="{DEA78251-62E4-5F59-CB16-51A344EF4070}"/>
              </a:ext>
            </a:extLst>
          </p:cNvPr>
          <p:cNvSpPr/>
          <p:nvPr/>
        </p:nvSpPr>
        <p:spPr>
          <a:xfrm rot="5400000">
            <a:off x="10006620" y="5092873"/>
            <a:ext cx="1601516" cy="2133105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da-DK" sz="2800">
                <a:latin typeface="Myriad Pro Light" panose="020B0403030403020204" pitchFamily="34" charset="0"/>
              </a:rPr>
              <a:t>I får travlt!</a:t>
            </a:r>
          </a:p>
        </p:txBody>
      </p:sp>
      <p:pic>
        <p:nvPicPr>
          <p:cNvPr id="25" name="Picture 24" descr="A black and white rectangular object with a magnifying glass&#10;&#10;AI-generated content may be incorrect.">
            <a:extLst>
              <a:ext uri="{FF2B5EF4-FFF2-40B4-BE49-F238E27FC236}">
                <a16:creationId xmlns:a16="http://schemas.microsoft.com/office/drawing/2014/main" id="{D6015F18-D232-8E01-55A0-C7B08095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246" y="5344868"/>
            <a:ext cx="1465671" cy="695254"/>
          </a:xfrm>
          <a:prstGeom prst="rect">
            <a:avLst/>
          </a:prstGeom>
        </p:spPr>
      </p:pic>
      <p:pic>
        <p:nvPicPr>
          <p:cNvPr id="27" name="Picture 2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C8878AF-FCC7-C388-3358-50CCC2D7D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377" y="2680626"/>
            <a:ext cx="1657869" cy="1377969"/>
          </a:xfrm>
          <a:prstGeom prst="rect">
            <a:avLst/>
          </a:prstGeom>
        </p:spPr>
      </p:pic>
      <p:pic>
        <p:nvPicPr>
          <p:cNvPr id="29" name="Picture 28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32982B9B-2AC4-505B-A8BC-ADB77E4D4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050" y="5634242"/>
            <a:ext cx="1028700" cy="582930"/>
          </a:xfrm>
          <a:prstGeom prst="rect">
            <a:avLst/>
          </a:prstGeom>
        </p:spPr>
      </p:pic>
      <p:pic>
        <p:nvPicPr>
          <p:cNvPr id="31" name="Picture 30" descr="A pink rectangle with white text&#10;&#10;AI-generated content may be incorrect.">
            <a:extLst>
              <a:ext uri="{FF2B5EF4-FFF2-40B4-BE49-F238E27FC236}">
                <a16:creationId xmlns:a16="http://schemas.microsoft.com/office/drawing/2014/main" id="{C2C2003B-2909-A3D5-3397-A25063A58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7022" y="4411459"/>
            <a:ext cx="1242561" cy="582930"/>
          </a:xfrm>
          <a:prstGeom prst="rect">
            <a:avLst/>
          </a:prstGeom>
        </p:spPr>
      </p:pic>
      <p:pic>
        <p:nvPicPr>
          <p:cNvPr id="33" name="Picture 32" descr="A grey smiley face with a halo&#10;&#10;AI-generated content may be incorrect.">
            <a:extLst>
              <a:ext uri="{FF2B5EF4-FFF2-40B4-BE49-F238E27FC236}">
                <a16:creationId xmlns:a16="http://schemas.microsoft.com/office/drawing/2014/main" id="{33C62B9D-3FD7-0500-007D-A98E9953A9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7261" y="5456765"/>
            <a:ext cx="790985" cy="748229"/>
          </a:xfrm>
          <a:prstGeom prst="rect">
            <a:avLst/>
          </a:prstGeom>
        </p:spPr>
      </p:pic>
      <p:pic>
        <p:nvPicPr>
          <p:cNvPr id="35" name="Picture 34" descr="A blue rectangular with white numbers&#10;&#10;AI-generated content may be incorrect.">
            <a:extLst>
              <a:ext uri="{FF2B5EF4-FFF2-40B4-BE49-F238E27FC236}">
                <a16:creationId xmlns:a16="http://schemas.microsoft.com/office/drawing/2014/main" id="{78810432-4BE1-FC5B-5490-256CED9BE85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991" t="20438" r="18495" b="20786"/>
          <a:stretch>
            <a:fillRect/>
          </a:stretch>
        </p:blipFill>
        <p:spPr>
          <a:xfrm>
            <a:off x="4335053" y="5138221"/>
            <a:ext cx="1465672" cy="554274"/>
          </a:xfrm>
          <a:prstGeom prst="rect">
            <a:avLst/>
          </a:prstGeom>
        </p:spPr>
      </p:pic>
      <p:pic>
        <p:nvPicPr>
          <p:cNvPr id="37" name="Picture 36" descr="A white person in a blue square&#10;&#10;AI-generated content may be incorrect.">
            <a:extLst>
              <a:ext uri="{FF2B5EF4-FFF2-40B4-BE49-F238E27FC236}">
                <a16:creationId xmlns:a16="http://schemas.microsoft.com/office/drawing/2014/main" id="{398416BC-0E63-9F7A-2D48-1315D2CE6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522" y="4380530"/>
            <a:ext cx="662622" cy="688107"/>
          </a:xfrm>
          <a:prstGeom prst="rect">
            <a:avLst/>
          </a:prstGeom>
        </p:spPr>
      </p:pic>
      <p:pic>
        <p:nvPicPr>
          <p:cNvPr id="38" name="Picture 37" descr="A white person in a blue square&#10;&#10;AI-generated content may be incorrect.">
            <a:extLst>
              <a:ext uri="{FF2B5EF4-FFF2-40B4-BE49-F238E27FC236}">
                <a16:creationId xmlns:a16="http://schemas.microsoft.com/office/drawing/2014/main" id="{1A7EC391-5A3B-CEFD-84D4-E33477A9F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9114" y="4045705"/>
            <a:ext cx="366713" cy="380817"/>
          </a:xfrm>
          <a:prstGeom prst="rect">
            <a:avLst/>
          </a:prstGeom>
        </p:spPr>
      </p:pic>
      <p:pic>
        <p:nvPicPr>
          <p:cNvPr id="39" name="Picture 38" descr="A white person in a blue square&#10;&#10;AI-generated content may be incorrect.">
            <a:extLst>
              <a:ext uri="{FF2B5EF4-FFF2-40B4-BE49-F238E27FC236}">
                <a16:creationId xmlns:a16="http://schemas.microsoft.com/office/drawing/2014/main" id="{F3FEFD46-0100-D350-7E62-B3A5A52CF0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234" y="3748577"/>
            <a:ext cx="537250" cy="557913"/>
          </a:xfrm>
          <a:prstGeom prst="rect">
            <a:avLst/>
          </a:prstGeom>
        </p:spPr>
      </p:pic>
      <p:pic>
        <p:nvPicPr>
          <p:cNvPr id="6" name="Billede 5" descr="Et billede, der indeholder skærmbillede, Mobiltelefon, Farverigt, smartphone&#10;&#10;AI-genereret indhold kan være ukorrekt.">
            <a:extLst>
              <a:ext uri="{FF2B5EF4-FFF2-40B4-BE49-F238E27FC236}">
                <a16:creationId xmlns:a16="http://schemas.microsoft.com/office/drawing/2014/main" id="{0BE9AEEB-B550-7D00-E676-9FB1494B1C4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76" t="31595" r="3672" b="7651"/>
          <a:stretch>
            <a:fillRect/>
          </a:stretch>
        </p:blipFill>
        <p:spPr>
          <a:xfrm>
            <a:off x="1310230" y="2900970"/>
            <a:ext cx="3214994" cy="25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D54BF-4B01-9283-9CA7-73174379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FCD8D-4770-B317-A582-F01A7B1B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317" y="3013254"/>
            <a:ext cx="10081847" cy="2101755"/>
          </a:xfrm>
        </p:spPr>
        <p:txBody>
          <a:bodyPr>
            <a:normAutofit fontScale="90000"/>
          </a:bodyPr>
          <a:lstStyle/>
          <a:p>
            <a:r>
              <a:rPr lang="da-DK" sz="4000">
                <a:latin typeface="Myriad Pro Light"/>
              </a:rPr>
              <a:t>Hver for sig i gruppen:</a:t>
            </a:r>
            <a:br>
              <a:rPr lang="da-DK" sz="5300">
                <a:latin typeface="Myriad Pro Light"/>
              </a:rPr>
            </a:br>
            <a:r>
              <a:rPr lang="da-DK">
                <a:latin typeface="Myriad Pro Light"/>
              </a:rPr>
              <a:t>Check jeres egne apps</a:t>
            </a:r>
            <a:br>
              <a:rPr lang="da-DK">
                <a:latin typeface="Myriad Pro Light"/>
              </a:rPr>
            </a:br>
            <a:br>
              <a:rPr lang="da-DK">
                <a:latin typeface="Myriad Pro Light"/>
              </a:rPr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9790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5">
                <a:lumMod val="60000"/>
              </a:schemeClr>
            </a:gs>
            <a:gs pos="0">
              <a:schemeClr val="accent5"/>
            </a:gs>
          </a:gsLst>
          <a:lin ang="27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0F1B2-E99A-0043-6A39-874C324F3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074CE-3AE9-7C5E-368F-C943507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126" y="3574776"/>
            <a:ext cx="5035928" cy="813461"/>
          </a:xfrm>
        </p:spPr>
        <p:txBody>
          <a:bodyPr/>
          <a:lstStyle/>
          <a:p>
            <a:br>
              <a:rPr lang="da-DK" sz="2400"/>
            </a:br>
            <a:r>
              <a:rPr lang="da-DK" sz="2400"/>
              <a:t>Sid i gruppen. Tag et ark hver.</a:t>
            </a:r>
            <a:br>
              <a:rPr lang="da-DK" sz="2400"/>
            </a:br>
            <a:br>
              <a:rPr lang="da-DK" sz="2400"/>
            </a:br>
            <a:r>
              <a:rPr lang="da-DK" sz="2400"/>
              <a:t>Læs de to designtricks – kan du genkende dem fra nogen apps, spil eller websider du bruger?</a:t>
            </a:r>
            <a:br>
              <a:rPr lang="da-DK" sz="2400"/>
            </a:br>
            <a:br>
              <a:rPr lang="da-DK" sz="2400"/>
            </a:br>
            <a:r>
              <a:rPr lang="da-DK" sz="2400"/>
              <a:t>Kan I komme i tanke om nogen apps, der bruger mange tricks fra jeres ark?</a:t>
            </a:r>
            <a:br>
              <a:rPr lang="da-DK" sz="2400"/>
            </a:br>
            <a:br>
              <a:rPr lang="da-DK" sz="2400"/>
            </a:br>
            <a:br>
              <a:rPr lang="da-DK" sz="2400"/>
            </a:br>
            <a:r>
              <a:rPr lang="da-DK" sz="2400"/>
              <a:t> 			Virker det?</a:t>
            </a:r>
            <a:br>
              <a:rPr lang="da-DK" sz="2400"/>
            </a:br>
            <a:br>
              <a:rPr lang="da-DK" sz="2400"/>
            </a:br>
            <a:br>
              <a:rPr lang="da-DK" sz="2400">
                <a:solidFill>
                  <a:srgbClr val="FFFF00"/>
                </a:solidFill>
                <a:highlight>
                  <a:srgbClr val="000000"/>
                </a:highlight>
              </a:rPr>
            </a:br>
            <a:endParaRPr lang="da-DK" sz="200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2FD1C-2110-73D9-E685-EA06E7BA50E1}"/>
              </a:ext>
            </a:extLst>
          </p:cNvPr>
          <p:cNvSpPr txBox="1"/>
          <p:nvPr/>
        </p:nvSpPr>
        <p:spPr>
          <a:xfrm flipV="1">
            <a:off x="-2226093" y="-64008"/>
            <a:ext cx="7865527" cy="6986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pic>
        <p:nvPicPr>
          <p:cNvPr id="15" name="Picture 14" descr="A blue and white page with text and images&#10;&#10;AI-generated content may be incorrect.">
            <a:extLst>
              <a:ext uri="{FF2B5EF4-FFF2-40B4-BE49-F238E27FC236}">
                <a16:creationId xmlns:a16="http://schemas.microsoft.com/office/drawing/2014/main" id="{BDE0CBB4-6DEC-6B89-6DB5-10D23E47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14" y="5118335"/>
            <a:ext cx="1793803" cy="2582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screenshot of a blue and white poster&#10;&#10;AI-generated content may be incorrect.">
            <a:extLst>
              <a:ext uri="{FF2B5EF4-FFF2-40B4-BE49-F238E27FC236}">
                <a16:creationId xmlns:a16="http://schemas.microsoft.com/office/drawing/2014/main" id="{052EDCEE-7025-73E7-0C49-BF6B55865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223" t="80835"/>
          <a:stretch>
            <a:fillRect/>
          </a:stretch>
        </p:blipFill>
        <p:spPr>
          <a:xfrm rot="21444321">
            <a:off x="72796" y="4398341"/>
            <a:ext cx="1130748" cy="119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blue and white poster with text and images&#10;&#10;AI-generated content may be incorrect.">
            <a:extLst>
              <a:ext uri="{FF2B5EF4-FFF2-40B4-BE49-F238E27FC236}">
                <a16:creationId xmlns:a16="http://schemas.microsoft.com/office/drawing/2014/main" id="{3471740B-6E89-EB83-01F8-2ABE0A984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7319">
            <a:off x="4057484" y="5122721"/>
            <a:ext cx="1921550" cy="274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web page&#10;&#10;AI-generated content may be incorrect.">
            <a:extLst>
              <a:ext uri="{FF2B5EF4-FFF2-40B4-BE49-F238E27FC236}">
                <a16:creationId xmlns:a16="http://schemas.microsoft.com/office/drawing/2014/main" id="{2199F680-18AA-11BE-AF00-0F280D236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4444">
            <a:off x="4583925" y="4870735"/>
            <a:ext cx="1839421" cy="268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9DFC4910-0DF4-470C-A8BC-D9B69D47C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603">
            <a:off x="4701585" y="5277527"/>
            <a:ext cx="1839421" cy="268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kstfelt 15">
            <a:extLst>
              <a:ext uri="{FF2B5EF4-FFF2-40B4-BE49-F238E27FC236}">
                <a16:creationId xmlns:a16="http://schemas.microsoft.com/office/drawing/2014/main" id="{D7D5DEDA-8DF9-8237-C9F7-3EC725497537}"/>
              </a:ext>
            </a:extLst>
          </p:cNvPr>
          <p:cNvSpPr txBox="1"/>
          <p:nvPr/>
        </p:nvSpPr>
        <p:spPr>
          <a:xfrm rot="21211270">
            <a:off x="71691" y="5555682"/>
            <a:ext cx="23645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1600">
                <a:latin typeface="Myriad Pro Light"/>
              </a:rPr>
              <a:t>Check også</a:t>
            </a:r>
          </a:p>
          <a:p>
            <a:r>
              <a:rPr lang="da-DK" sz="1600">
                <a:latin typeface="Myriad Pro Light"/>
              </a:rPr>
              <a:t>eksemplerne</a:t>
            </a:r>
          </a:p>
        </p:txBody>
      </p:sp>
      <p:pic>
        <p:nvPicPr>
          <p:cNvPr id="11" name="Billede 10" descr="Et billede, der indeholder skærmbillede, Mobiltelefon, Farverigt, smartphone&#10;&#10;AI-genereret indhold kan være ukorrekt.">
            <a:extLst>
              <a:ext uri="{FF2B5EF4-FFF2-40B4-BE49-F238E27FC236}">
                <a16:creationId xmlns:a16="http://schemas.microsoft.com/office/drawing/2014/main" id="{FF0203C2-B4FA-DBBC-2065-202529F31F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6" t="31595" r="3672" b="7651"/>
          <a:stretch>
            <a:fillRect/>
          </a:stretch>
        </p:blipFill>
        <p:spPr>
          <a:xfrm>
            <a:off x="-1031884" y="837597"/>
            <a:ext cx="3772300" cy="2979177"/>
          </a:xfrm>
          <a:prstGeom prst="rect">
            <a:avLst/>
          </a:prstGeom>
        </p:spPr>
      </p:pic>
      <p:pic>
        <p:nvPicPr>
          <p:cNvPr id="22" name="Picture 2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DBDFD47-95AC-ADBD-04A8-3467A5A2D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2375">
            <a:off x="2551983" y="586268"/>
            <a:ext cx="3007646" cy="430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Kombinationskurve 18">
            <a:extLst>
              <a:ext uri="{FF2B5EF4-FFF2-40B4-BE49-F238E27FC236}">
                <a16:creationId xmlns:a16="http://schemas.microsoft.com/office/drawing/2014/main" id="{7E12E97F-790D-CDA3-B8A0-D737E39FCD1B}"/>
              </a:ext>
            </a:extLst>
          </p:cNvPr>
          <p:cNvSpPr/>
          <p:nvPr/>
        </p:nvSpPr>
        <p:spPr>
          <a:xfrm rot="3733667">
            <a:off x="1242989" y="3161091"/>
            <a:ext cx="1613917" cy="345487"/>
          </a:xfrm>
          <a:custGeom>
            <a:avLst/>
            <a:gdLst>
              <a:gd name="connsiteX0" fmla="*/ 0 w 3503221"/>
              <a:gd name="connsiteY0" fmla="*/ 1831759 h 1831759"/>
              <a:gd name="connsiteX1" fmla="*/ 2458192 w 3503221"/>
              <a:gd name="connsiteY1" fmla="*/ 121713 h 1831759"/>
              <a:gd name="connsiteX2" fmla="*/ 3503221 w 3503221"/>
              <a:gd name="connsiteY2" fmla="*/ 145463 h 1831759"/>
              <a:gd name="connsiteX0" fmla="*/ 0 w 3467595"/>
              <a:gd name="connsiteY0" fmla="*/ 1818727 h 1818727"/>
              <a:gd name="connsiteX1" fmla="*/ 2458192 w 3467595"/>
              <a:gd name="connsiteY1" fmla="*/ 108681 h 1818727"/>
              <a:gd name="connsiteX2" fmla="*/ 3467595 w 3467595"/>
              <a:gd name="connsiteY2" fmla="*/ 191807 h 1818727"/>
              <a:gd name="connsiteX0" fmla="*/ 0 w 3467595"/>
              <a:gd name="connsiteY0" fmla="*/ 1847019 h 1847019"/>
              <a:gd name="connsiteX1" fmla="*/ 2458192 w 3467595"/>
              <a:gd name="connsiteY1" fmla="*/ 136973 h 1847019"/>
              <a:gd name="connsiteX2" fmla="*/ 3467595 w 3467595"/>
              <a:gd name="connsiteY2" fmla="*/ 220099 h 1847019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1900174 h 1900174"/>
              <a:gd name="connsiteX1" fmla="*/ 1727860 w 3467595"/>
              <a:gd name="connsiteY1" fmla="*/ 118876 h 1900174"/>
              <a:gd name="connsiteX2" fmla="*/ 3467595 w 3467595"/>
              <a:gd name="connsiteY2" fmla="*/ 273254 h 19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595" h="1900174">
                <a:moveTo>
                  <a:pt x="0" y="1900174"/>
                </a:moveTo>
                <a:cubicBezTo>
                  <a:pt x="669966" y="775976"/>
                  <a:pt x="1393372" y="239607"/>
                  <a:pt x="1727860" y="118876"/>
                </a:cubicBezTo>
                <a:cubicBezTo>
                  <a:pt x="2311730" y="-162173"/>
                  <a:pt x="3323112" y="123823"/>
                  <a:pt x="3467595" y="27325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Kombinationskurve 14">
            <a:extLst>
              <a:ext uri="{FF2B5EF4-FFF2-40B4-BE49-F238E27FC236}">
                <a16:creationId xmlns:a16="http://schemas.microsoft.com/office/drawing/2014/main" id="{63689E18-5954-FCC9-5BC4-86BFBF4C825F}"/>
              </a:ext>
            </a:extLst>
          </p:cNvPr>
          <p:cNvSpPr/>
          <p:nvPr/>
        </p:nvSpPr>
        <p:spPr>
          <a:xfrm rot="5044193" flipV="1">
            <a:off x="-5143" y="3596010"/>
            <a:ext cx="1426211" cy="418760"/>
          </a:xfrm>
          <a:custGeom>
            <a:avLst/>
            <a:gdLst>
              <a:gd name="connsiteX0" fmla="*/ 0 w 3503221"/>
              <a:gd name="connsiteY0" fmla="*/ 1831759 h 1831759"/>
              <a:gd name="connsiteX1" fmla="*/ 2458192 w 3503221"/>
              <a:gd name="connsiteY1" fmla="*/ 121713 h 1831759"/>
              <a:gd name="connsiteX2" fmla="*/ 3503221 w 3503221"/>
              <a:gd name="connsiteY2" fmla="*/ 145463 h 1831759"/>
              <a:gd name="connsiteX0" fmla="*/ 0 w 3467595"/>
              <a:gd name="connsiteY0" fmla="*/ 1818727 h 1818727"/>
              <a:gd name="connsiteX1" fmla="*/ 2458192 w 3467595"/>
              <a:gd name="connsiteY1" fmla="*/ 108681 h 1818727"/>
              <a:gd name="connsiteX2" fmla="*/ 3467595 w 3467595"/>
              <a:gd name="connsiteY2" fmla="*/ 191807 h 1818727"/>
              <a:gd name="connsiteX0" fmla="*/ 0 w 3467595"/>
              <a:gd name="connsiteY0" fmla="*/ 1847019 h 1847019"/>
              <a:gd name="connsiteX1" fmla="*/ 2458192 w 3467595"/>
              <a:gd name="connsiteY1" fmla="*/ 136973 h 1847019"/>
              <a:gd name="connsiteX2" fmla="*/ 3467595 w 3467595"/>
              <a:gd name="connsiteY2" fmla="*/ 220099 h 1847019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1900174 h 1900174"/>
              <a:gd name="connsiteX1" fmla="*/ 1727860 w 3467595"/>
              <a:gd name="connsiteY1" fmla="*/ 118876 h 1900174"/>
              <a:gd name="connsiteX2" fmla="*/ 3467595 w 3467595"/>
              <a:gd name="connsiteY2" fmla="*/ 273254 h 19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595" h="1900174">
                <a:moveTo>
                  <a:pt x="0" y="1900174"/>
                </a:moveTo>
                <a:cubicBezTo>
                  <a:pt x="669966" y="775976"/>
                  <a:pt x="1393372" y="239607"/>
                  <a:pt x="1727860" y="118876"/>
                </a:cubicBezTo>
                <a:cubicBezTo>
                  <a:pt x="2311730" y="-162173"/>
                  <a:pt x="3323112" y="123823"/>
                  <a:pt x="3467595" y="27325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Kombinationskurve 14">
            <a:extLst>
              <a:ext uri="{FF2B5EF4-FFF2-40B4-BE49-F238E27FC236}">
                <a16:creationId xmlns:a16="http://schemas.microsoft.com/office/drawing/2014/main" id="{CE9370C6-B396-A302-9D65-AFD458303CAB}"/>
              </a:ext>
            </a:extLst>
          </p:cNvPr>
          <p:cNvSpPr/>
          <p:nvPr/>
        </p:nvSpPr>
        <p:spPr>
          <a:xfrm rot="1634286" flipV="1">
            <a:off x="414176" y="3820563"/>
            <a:ext cx="3778356" cy="1921583"/>
          </a:xfrm>
          <a:custGeom>
            <a:avLst/>
            <a:gdLst>
              <a:gd name="connsiteX0" fmla="*/ 0 w 3503221"/>
              <a:gd name="connsiteY0" fmla="*/ 1831759 h 1831759"/>
              <a:gd name="connsiteX1" fmla="*/ 2458192 w 3503221"/>
              <a:gd name="connsiteY1" fmla="*/ 121713 h 1831759"/>
              <a:gd name="connsiteX2" fmla="*/ 3503221 w 3503221"/>
              <a:gd name="connsiteY2" fmla="*/ 145463 h 1831759"/>
              <a:gd name="connsiteX0" fmla="*/ 0 w 3467595"/>
              <a:gd name="connsiteY0" fmla="*/ 1818727 h 1818727"/>
              <a:gd name="connsiteX1" fmla="*/ 2458192 w 3467595"/>
              <a:gd name="connsiteY1" fmla="*/ 108681 h 1818727"/>
              <a:gd name="connsiteX2" fmla="*/ 3467595 w 3467595"/>
              <a:gd name="connsiteY2" fmla="*/ 191807 h 1818727"/>
              <a:gd name="connsiteX0" fmla="*/ 0 w 3467595"/>
              <a:gd name="connsiteY0" fmla="*/ 1847019 h 1847019"/>
              <a:gd name="connsiteX1" fmla="*/ 2458192 w 3467595"/>
              <a:gd name="connsiteY1" fmla="*/ 136973 h 1847019"/>
              <a:gd name="connsiteX2" fmla="*/ 3467595 w 3467595"/>
              <a:gd name="connsiteY2" fmla="*/ 220099 h 1847019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1900174 h 1900174"/>
              <a:gd name="connsiteX1" fmla="*/ 1727860 w 3467595"/>
              <a:gd name="connsiteY1" fmla="*/ 118876 h 1900174"/>
              <a:gd name="connsiteX2" fmla="*/ 3467595 w 3467595"/>
              <a:gd name="connsiteY2" fmla="*/ 273254 h 19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595" h="1900174">
                <a:moveTo>
                  <a:pt x="0" y="1900174"/>
                </a:moveTo>
                <a:cubicBezTo>
                  <a:pt x="669966" y="775976"/>
                  <a:pt x="1393372" y="239607"/>
                  <a:pt x="1727860" y="118876"/>
                </a:cubicBezTo>
                <a:cubicBezTo>
                  <a:pt x="2311730" y="-162173"/>
                  <a:pt x="3323112" y="123823"/>
                  <a:pt x="3467595" y="27325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0711709-D1FB-EA9A-B294-19E3C4A860DD}"/>
              </a:ext>
            </a:extLst>
          </p:cNvPr>
          <p:cNvSpPr txBox="1"/>
          <p:nvPr/>
        </p:nvSpPr>
        <p:spPr>
          <a:xfrm>
            <a:off x="1376430" y="4087900"/>
            <a:ext cx="720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/>
          </a:p>
        </p:txBody>
      </p:sp>
      <p:sp>
        <p:nvSpPr>
          <p:cNvPr id="30" name="Kombinationskurve 14">
            <a:extLst>
              <a:ext uri="{FF2B5EF4-FFF2-40B4-BE49-F238E27FC236}">
                <a16:creationId xmlns:a16="http://schemas.microsoft.com/office/drawing/2014/main" id="{9738CFFF-699E-0020-C6F9-4AB520C28C40}"/>
              </a:ext>
            </a:extLst>
          </p:cNvPr>
          <p:cNvSpPr/>
          <p:nvPr/>
        </p:nvSpPr>
        <p:spPr>
          <a:xfrm rot="1288149" flipV="1">
            <a:off x="708823" y="3880818"/>
            <a:ext cx="4789895" cy="1676993"/>
          </a:xfrm>
          <a:custGeom>
            <a:avLst/>
            <a:gdLst>
              <a:gd name="connsiteX0" fmla="*/ 0 w 3503221"/>
              <a:gd name="connsiteY0" fmla="*/ 1831759 h 1831759"/>
              <a:gd name="connsiteX1" fmla="*/ 2458192 w 3503221"/>
              <a:gd name="connsiteY1" fmla="*/ 121713 h 1831759"/>
              <a:gd name="connsiteX2" fmla="*/ 3503221 w 3503221"/>
              <a:gd name="connsiteY2" fmla="*/ 145463 h 1831759"/>
              <a:gd name="connsiteX0" fmla="*/ 0 w 3467595"/>
              <a:gd name="connsiteY0" fmla="*/ 1818727 h 1818727"/>
              <a:gd name="connsiteX1" fmla="*/ 2458192 w 3467595"/>
              <a:gd name="connsiteY1" fmla="*/ 108681 h 1818727"/>
              <a:gd name="connsiteX2" fmla="*/ 3467595 w 3467595"/>
              <a:gd name="connsiteY2" fmla="*/ 191807 h 1818727"/>
              <a:gd name="connsiteX0" fmla="*/ 0 w 3467595"/>
              <a:gd name="connsiteY0" fmla="*/ 1847019 h 1847019"/>
              <a:gd name="connsiteX1" fmla="*/ 2458192 w 3467595"/>
              <a:gd name="connsiteY1" fmla="*/ 136973 h 1847019"/>
              <a:gd name="connsiteX2" fmla="*/ 3467595 w 3467595"/>
              <a:gd name="connsiteY2" fmla="*/ 220099 h 1847019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1900174 h 1900174"/>
              <a:gd name="connsiteX1" fmla="*/ 1727860 w 3467595"/>
              <a:gd name="connsiteY1" fmla="*/ 118876 h 1900174"/>
              <a:gd name="connsiteX2" fmla="*/ 3467595 w 3467595"/>
              <a:gd name="connsiteY2" fmla="*/ 273254 h 19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595" h="1900174">
                <a:moveTo>
                  <a:pt x="0" y="1900174"/>
                </a:moveTo>
                <a:cubicBezTo>
                  <a:pt x="669966" y="775976"/>
                  <a:pt x="1393372" y="239607"/>
                  <a:pt x="1727860" y="118876"/>
                </a:cubicBezTo>
                <a:cubicBezTo>
                  <a:pt x="2311730" y="-162173"/>
                  <a:pt x="3323112" y="123823"/>
                  <a:pt x="3467595" y="27325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Kombinationskurve 14">
            <a:extLst>
              <a:ext uri="{FF2B5EF4-FFF2-40B4-BE49-F238E27FC236}">
                <a16:creationId xmlns:a16="http://schemas.microsoft.com/office/drawing/2014/main" id="{0D7079D1-B494-6D97-AD6E-F3E95D0240F6}"/>
              </a:ext>
            </a:extLst>
          </p:cNvPr>
          <p:cNvSpPr/>
          <p:nvPr/>
        </p:nvSpPr>
        <p:spPr>
          <a:xfrm rot="10502999" flipV="1">
            <a:off x="3085525" y="1464357"/>
            <a:ext cx="3253477" cy="1001125"/>
          </a:xfrm>
          <a:custGeom>
            <a:avLst/>
            <a:gdLst>
              <a:gd name="connsiteX0" fmla="*/ 0 w 3503221"/>
              <a:gd name="connsiteY0" fmla="*/ 1831759 h 1831759"/>
              <a:gd name="connsiteX1" fmla="*/ 2458192 w 3503221"/>
              <a:gd name="connsiteY1" fmla="*/ 121713 h 1831759"/>
              <a:gd name="connsiteX2" fmla="*/ 3503221 w 3503221"/>
              <a:gd name="connsiteY2" fmla="*/ 145463 h 1831759"/>
              <a:gd name="connsiteX0" fmla="*/ 0 w 3467595"/>
              <a:gd name="connsiteY0" fmla="*/ 1818727 h 1818727"/>
              <a:gd name="connsiteX1" fmla="*/ 2458192 w 3467595"/>
              <a:gd name="connsiteY1" fmla="*/ 108681 h 1818727"/>
              <a:gd name="connsiteX2" fmla="*/ 3467595 w 3467595"/>
              <a:gd name="connsiteY2" fmla="*/ 191807 h 1818727"/>
              <a:gd name="connsiteX0" fmla="*/ 0 w 3467595"/>
              <a:gd name="connsiteY0" fmla="*/ 1847019 h 1847019"/>
              <a:gd name="connsiteX1" fmla="*/ 2458192 w 3467595"/>
              <a:gd name="connsiteY1" fmla="*/ 136973 h 1847019"/>
              <a:gd name="connsiteX2" fmla="*/ 3467595 w 3467595"/>
              <a:gd name="connsiteY2" fmla="*/ 220099 h 1847019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1900174 h 1900174"/>
              <a:gd name="connsiteX1" fmla="*/ 1727860 w 3467595"/>
              <a:gd name="connsiteY1" fmla="*/ 118876 h 1900174"/>
              <a:gd name="connsiteX2" fmla="*/ 3467595 w 3467595"/>
              <a:gd name="connsiteY2" fmla="*/ 273254 h 19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595" h="1900174">
                <a:moveTo>
                  <a:pt x="0" y="1900174"/>
                </a:moveTo>
                <a:cubicBezTo>
                  <a:pt x="669966" y="775976"/>
                  <a:pt x="1393372" y="239607"/>
                  <a:pt x="1727860" y="118876"/>
                </a:cubicBezTo>
                <a:cubicBezTo>
                  <a:pt x="2311730" y="-162173"/>
                  <a:pt x="3323112" y="123823"/>
                  <a:pt x="3467595" y="273254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008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97DA-3622-0D23-0DAF-FBC922321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69A20-B8DB-1C6F-31CF-24B62C2A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527479"/>
            <a:ext cx="10081847" cy="2101755"/>
          </a:xfrm>
        </p:spPr>
        <p:txBody>
          <a:bodyPr>
            <a:normAutofit fontScale="90000"/>
          </a:bodyPr>
          <a:lstStyle/>
          <a:p>
            <a:r>
              <a:rPr lang="da-DK" sz="4000">
                <a:latin typeface="Myriad Pro Light"/>
              </a:rPr>
              <a:t>I gruppen:</a:t>
            </a:r>
            <a:br>
              <a:rPr lang="da-DK">
                <a:latin typeface="Myriad Pro Light"/>
              </a:rPr>
            </a:br>
            <a:r>
              <a:rPr lang="da-DK">
                <a:latin typeface="Myriad Pro Light"/>
              </a:rPr>
              <a:t>Find på jeres million-idé!</a:t>
            </a:r>
            <a:br>
              <a:rPr lang="da-DK">
                <a:latin typeface="Myriad Pro Light"/>
              </a:rPr>
            </a:br>
            <a:endParaRPr lang="da-DK"/>
          </a:p>
        </p:txBody>
      </p:sp>
      <p:pic>
        <p:nvPicPr>
          <p:cNvPr id="3" name="Picture 5" descr="A screen shot of a phone&#10;&#10;AI-generated content may be incorrect.">
            <a:extLst>
              <a:ext uri="{FF2B5EF4-FFF2-40B4-BE49-F238E27FC236}">
                <a16:creationId xmlns:a16="http://schemas.microsoft.com/office/drawing/2014/main" id="{C7269479-6419-7498-9D67-3B357FDB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0510">
            <a:off x="-2967585" y="-2229002"/>
            <a:ext cx="1312102" cy="1323222"/>
          </a:xfrm>
          <a:prstGeom prst="rect">
            <a:avLst/>
          </a:prstGeom>
        </p:spPr>
      </p:pic>
      <p:sp>
        <p:nvSpPr>
          <p:cNvPr id="4" name="Kombinationstegning 1">
            <a:extLst>
              <a:ext uri="{FF2B5EF4-FFF2-40B4-BE49-F238E27FC236}">
                <a16:creationId xmlns:a16="http://schemas.microsoft.com/office/drawing/2014/main" id="{73ED3930-00BE-1250-BFEF-39E402728712}"/>
              </a:ext>
            </a:extLst>
          </p:cNvPr>
          <p:cNvSpPr/>
          <p:nvPr/>
        </p:nvSpPr>
        <p:spPr>
          <a:xfrm>
            <a:off x="-5464236" y="10030925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Picture 51" descr="A black and white rectangular object with a magnifying glass&#10;&#10;AI-generated content may be incorrect.">
            <a:extLst>
              <a:ext uri="{FF2B5EF4-FFF2-40B4-BE49-F238E27FC236}">
                <a16:creationId xmlns:a16="http://schemas.microsoft.com/office/drawing/2014/main" id="{2C397427-B0BC-B8E2-5ECC-01B5CD85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503" y="9756094"/>
            <a:ext cx="1008354" cy="44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CBF89A2C-AC00-93D3-013F-C00504EE0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9939" y="-1488294"/>
            <a:ext cx="1252122" cy="1273166"/>
          </a:xfrm>
          <a:prstGeom prst="rect">
            <a:avLst/>
          </a:prstGeom>
        </p:spPr>
      </p:pic>
      <p:pic>
        <p:nvPicPr>
          <p:cNvPr id="7" name="Picture 8" descr="A screen shot of a phone&#10;&#10;AI-generated content may be incorrect.">
            <a:extLst>
              <a:ext uri="{FF2B5EF4-FFF2-40B4-BE49-F238E27FC236}">
                <a16:creationId xmlns:a16="http://schemas.microsoft.com/office/drawing/2014/main" id="{026A68AE-D51A-452C-C28B-072DA604D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3107" y="-2627914"/>
            <a:ext cx="1273166" cy="1273166"/>
          </a:xfrm>
          <a:prstGeom prst="rect">
            <a:avLst/>
          </a:prstGeom>
        </p:spPr>
      </p:pic>
      <p:sp>
        <p:nvSpPr>
          <p:cNvPr id="8" name="TextBox 41">
            <a:extLst>
              <a:ext uri="{FF2B5EF4-FFF2-40B4-BE49-F238E27FC236}">
                <a16:creationId xmlns:a16="http://schemas.microsoft.com/office/drawing/2014/main" id="{8F721670-E3BA-808D-8058-D451C6A74594}"/>
              </a:ext>
            </a:extLst>
          </p:cNvPr>
          <p:cNvSpPr txBox="1"/>
          <p:nvPr/>
        </p:nvSpPr>
        <p:spPr>
          <a:xfrm>
            <a:off x="-5393105" y="10199252"/>
            <a:ext cx="11929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Børn </a:t>
            </a:r>
            <a:r>
              <a:rPr lang="da-DK" sz="105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fÅr</a:t>
            </a:r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at vide, når </a:t>
            </a:r>
            <a:r>
              <a:rPr lang="da-DK" sz="105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da-DK" sz="105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iKKE</a:t>
            </a:r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har trænet i </a:t>
            </a:r>
          </a:p>
          <a:p>
            <a:r>
              <a:rPr lang="da-DK" sz="1050" b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 dage</a:t>
            </a:r>
            <a:endParaRPr lang="da-DK" sz="105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CA051B4-F1B4-8A75-964E-6E38D5BE0178}"/>
              </a:ext>
            </a:extLst>
          </p:cNvPr>
          <p:cNvSpPr txBox="1">
            <a:spLocks/>
          </p:cNvSpPr>
          <p:nvPr/>
        </p:nvSpPr>
        <p:spPr>
          <a:xfrm>
            <a:off x="2090242" y="-1143455"/>
            <a:ext cx="5640059" cy="9283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da-DK">
                <a:latin typeface="Cavolini" panose="03000502040302020204" pitchFamily="66" charset="0"/>
                <a:cs typeface="Cavolini" panose="03000502040302020204" pitchFamily="66" charset="0"/>
              </a:rPr>
              <a:t>SLANK DIN FAR!</a:t>
            </a:r>
            <a:endParaRPr lang="da-DK" sz="240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Kombinationstegning 1">
            <a:extLst>
              <a:ext uri="{FF2B5EF4-FFF2-40B4-BE49-F238E27FC236}">
                <a16:creationId xmlns:a16="http://schemas.microsoft.com/office/drawing/2014/main" id="{B64394C6-6569-255B-6864-A1C7A49ED0B1}"/>
              </a:ext>
            </a:extLst>
          </p:cNvPr>
          <p:cNvSpPr/>
          <p:nvPr/>
        </p:nvSpPr>
        <p:spPr>
          <a:xfrm>
            <a:off x="-5464236" y="2346831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197E7-526B-5567-19A5-964B0E5595D0}"/>
              </a:ext>
            </a:extLst>
          </p:cNvPr>
          <p:cNvSpPr txBox="1"/>
          <p:nvPr/>
        </p:nvSpPr>
        <p:spPr>
          <a:xfrm>
            <a:off x="-5337512" y="2585512"/>
            <a:ext cx="1192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bliver mindet om at lave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øvelseR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da-DK" sz="11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3FCA5E07-BF5D-39DE-337A-2F67CEE1EB0C}"/>
              </a:ext>
            </a:extLst>
          </p:cNvPr>
          <p:cNvSpPr txBox="1"/>
          <p:nvPr/>
        </p:nvSpPr>
        <p:spPr>
          <a:xfrm>
            <a:off x="11761169" y="10399482"/>
            <a:ext cx="1430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bØRn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KAN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SøGE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NYE ØVELSER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tIL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DERES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endParaRPr lang="da-DK" sz="110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da-DK" sz="110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da-DK" sz="110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(AI holder øje med hvad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kan klare)</a:t>
            </a:r>
            <a:endParaRPr lang="da-DK" sz="11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Kombinationstegning 1">
            <a:extLst>
              <a:ext uri="{FF2B5EF4-FFF2-40B4-BE49-F238E27FC236}">
                <a16:creationId xmlns:a16="http://schemas.microsoft.com/office/drawing/2014/main" id="{C8AF3BC7-EEEC-C817-4B1C-916923C0335D}"/>
              </a:ext>
            </a:extLst>
          </p:cNvPr>
          <p:cNvSpPr/>
          <p:nvPr/>
        </p:nvSpPr>
        <p:spPr>
          <a:xfrm>
            <a:off x="16488172" y="2077816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A6A60FCC-DC7B-BBA2-5193-5B71744F26E4}"/>
              </a:ext>
            </a:extLst>
          </p:cNvPr>
          <p:cNvSpPr txBox="1"/>
          <p:nvPr/>
        </p:nvSpPr>
        <p:spPr>
          <a:xfrm>
            <a:off x="16524395" y="2184646"/>
            <a:ext cx="1192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Øvelser han mangler</a:t>
            </a:r>
          </a:p>
          <a:p>
            <a:endParaRPr lang="da-DK" sz="1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7699AC48-FEBA-1151-CC5F-607FC892C2DE}"/>
              </a:ext>
            </a:extLst>
          </p:cNvPr>
          <p:cNvSpPr/>
          <p:nvPr/>
        </p:nvSpPr>
        <p:spPr>
          <a:xfrm>
            <a:off x="5520465" y="8905875"/>
            <a:ext cx="738163" cy="3243706"/>
          </a:xfrm>
          <a:custGeom>
            <a:avLst/>
            <a:gdLst>
              <a:gd name="csX0" fmla="*/ 0 w 738163"/>
              <a:gd name="csY0" fmla="*/ 123030 h 3243706"/>
              <a:gd name="csX1" fmla="*/ 123030 w 738163"/>
              <a:gd name="csY1" fmla="*/ 0 h 3243706"/>
              <a:gd name="csX2" fmla="*/ 615133 w 738163"/>
              <a:gd name="csY2" fmla="*/ 0 h 3243706"/>
              <a:gd name="csX3" fmla="*/ 738163 w 738163"/>
              <a:gd name="csY3" fmla="*/ 123030 h 3243706"/>
              <a:gd name="csX4" fmla="*/ 738163 w 738163"/>
              <a:gd name="csY4" fmla="*/ 722559 h 3243706"/>
              <a:gd name="csX5" fmla="*/ 738163 w 738163"/>
              <a:gd name="csY5" fmla="*/ 1292112 h 3243706"/>
              <a:gd name="csX6" fmla="*/ 738163 w 738163"/>
              <a:gd name="csY6" fmla="*/ 1951594 h 3243706"/>
              <a:gd name="csX7" fmla="*/ 738163 w 738163"/>
              <a:gd name="csY7" fmla="*/ 2491170 h 3243706"/>
              <a:gd name="csX8" fmla="*/ 738163 w 738163"/>
              <a:gd name="csY8" fmla="*/ 3120676 h 3243706"/>
              <a:gd name="csX9" fmla="*/ 615133 w 738163"/>
              <a:gd name="csY9" fmla="*/ 3243706 h 3243706"/>
              <a:gd name="csX10" fmla="*/ 123030 w 738163"/>
              <a:gd name="csY10" fmla="*/ 3243706 h 3243706"/>
              <a:gd name="csX11" fmla="*/ 0 w 738163"/>
              <a:gd name="csY11" fmla="*/ 3120676 h 3243706"/>
              <a:gd name="csX12" fmla="*/ 0 w 738163"/>
              <a:gd name="csY12" fmla="*/ 2521147 h 3243706"/>
              <a:gd name="csX13" fmla="*/ 0 w 738163"/>
              <a:gd name="csY13" fmla="*/ 1981571 h 3243706"/>
              <a:gd name="csX14" fmla="*/ 0 w 738163"/>
              <a:gd name="csY14" fmla="*/ 1382041 h 3243706"/>
              <a:gd name="csX15" fmla="*/ 0 w 738163"/>
              <a:gd name="csY15" fmla="*/ 722559 h 3243706"/>
              <a:gd name="csX16" fmla="*/ 0 w 738163"/>
              <a:gd name="csY16" fmla="*/ 123030 h 32437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738163" h="3243706" extrusionOk="0">
                <a:moveTo>
                  <a:pt x="0" y="123030"/>
                </a:moveTo>
                <a:cubicBezTo>
                  <a:pt x="-3369" y="53004"/>
                  <a:pt x="37382" y="6643"/>
                  <a:pt x="123030" y="0"/>
                </a:cubicBezTo>
                <a:cubicBezTo>
                  <a:pt x="254770" y="-10578"/>
                  <a:pt x="447811" y="19010"/>
                  <a:pt x="615133" y="0"/>
                </a:cubicBezTo>
                <a:cubicBezTo>
                  <a:pt x="672070" y="-8375"/>
                  <a:pt x="730211" y="71402"/>
                  <a:pt x="738163" y="123030"/>
                </a:cubicBezTo>
                <a:cubicBezTo>
                  <a:pt x="742229" y="243919"/>
                  <a:pt x="680218" y="586968"/>
                  <a:pt x="738163" y="722559"/>
                </a:cubicBezTo>
                <a:cubicBezTo>
                  <a:pt x="796108" y="858150"/>
                  <a:pt x="734900" y="1099929"/>
                  <a:pt x="738163" y="1292112"/>
                </a:cubicBezTo>
                <a:cubicBezTo>
                  <a:pt x="741426" y="1484295"/>
                  <a:pt x="735362" y="1696933"/>
                  <a:pt x="738163" y="1951594"/>
                </a:cubicBezTo>
                <a:cubicBezTo>
                  <a:pt x="740964" y="2206255"/>
                  <a:pt x="687922" y="2268639"/>
                  <a:pt x="738163" y="2491170"/>
                </a:cubicBezTo>
                <a:cubicBezTo>
                  <a:pt x="788404" y="2713701"/>
                  <a:pt x="685661" y="2914781"/>
                  <a:pt x="738163" y="3120676"/>
                </a:cubicBezTo>
                <a:cubicBezTo>
                  <a:pt x="744122" y="3190057"/>
                  <a:pt x="677898" y="3242868"/>
                  <a:pt x="615133" y="3243706"/>
                </a:cubicBezTo>
                <a:cubicBezTo>
                  <a:pt x="385046" y="3292294"/>
                  <a:pt x="346722" y="3188212"/>
                  <a:pt x="123030" y="3243706"/>
                </a:cubicBezTo>
                <a:cubicBezTo>
                  <a:pt x="57874" y="3240947"/>
                  <a:pt x="3837" y="3186150"/>
                  <a:pt x="0" y="3120676"/>
                </a:cubicBezTo>
                <a:cubicBezTo>
                  <a:pt x="-37112" y="2922614"/>
                  <a:pt x="63559" y="2745835"/>
                  <a:pt x="0" y="2521147"/>
                </a:cubicBezTo>
                <a:cubicBezTo>
                  <a:pt x="-63559" y="2296459"/>
                  <a:pt x="62504" y="2174018"/>
                  <a:pt x="0" y="1981571"/>
                </a:cubicBezTo>
                <a:cubicBezTo>
                  <a:pt x="-62504" y="1789124"/>
                  <a:pt x="28299" y="1617786"/>
                  <a:pt x="0" y="1382041"/>
                </a:cubicBezTo>
                <a:cubicBezTo>
                  <a:pt x="-28299" y="1146296"/>
                  <a:pt x="26385" y="862331"/>
                  <a:pt x="0" y="722559"/>
                </a:cubicBezTo>
                <a:cubicBezTo>
                  <a:pt x="-26385" y="582787"/>
                  <a:pt x="45204" y="271132"/>
                  <a:pt x="0" y="123030"/>
                </a:cubicBezTo>
                <a:close/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26E77900-6187-7127-B3D1-E58FB9015760}"/>
              </a:ext>
            </a:extLst>
          </p:cNvPr>
          <p:cNvSpPr/>
          <p:nvPr/>
        </p:nvSpPr>
        <p:spPr>
          <a:xfrm>
            <a:off x="11727544" y="9366953"/>
            <a:ext cx="1911707" cy="2615511"/>
          </a:xfrm>
          <a:custGeom>
            <a:avLst/>
            <a:gdLst>
              <a:gd name="csX0" fmla="*/ 0 w 1911707"/>
              <a:gd name="csY0" fmla="*/ 318624 h 2615511"/>
              <a:gd name="csX1" fmla="*/ 318624 w 1911707"/>
              <a:gd name="csY1" fmla="*/ 0 h 2615511"/>
              <a:gd name="csX2" fmla="*/ 768933 w 1911707"/>
              <a:gd name="csY2" fmla="*/ 0 h 2615511"/>
              <a:gd name="csX3" fmla="*/ 1181008 w 1911707"/>
              <a:gd name="csY3" fmla="*/ 0 h 2615511"/>
              <a:gd name="csX4" fmla="*/ 1593083 w 1911707"/>
              <a:gd name="csY4" fmla="*/ 0 h 2615511"/>
              <a:gd name="csX5" fmla="*/ 1911707 w 1911707"/>
              <a:gd name="csY5" fmla="*/ 318624 h 2615511"/>
              <a:gd name="csX6" fmla="*/ 1911707 w 1911707"/>
              <a:gd name="csY6" fmla="*/ 773624 h 2615511"/>
              <a:gd name="csX7" fmla="*/ 1911707 w 1911707"/>
              <a:gd name="csY7" fmla="*/ 1228625 h 2615511"/>
              <a:gd name="csX8" fmla="*/ 1911707 w 1911707"/>
              <a:gd name="csY8" fmla="*/ 1762756 h 2615511"/>
              <a:gd name="csX9" fmla="*/ 1911707 w 1911707"/>
              <a:gd name="csY9" fmla="*/ 2296887 h 2615511"/>
              <a:gd name="csX10" fmla="*/ 1593083 w 1911707"/>
              <a:gd name="csY10" fmla="*/ 2615511 h 2615511"/>
              <a:gd name="csX11" fmla="*/ 1155519 w 1911707"/>
              <a:gd name="csY11" fmla="*/ 2615511 h 2615511"/>
              <a:gd name="csX12" fmla="*/ 705210 w 1911707"/>
              <a:gd name="csY12" fmla="*/ 2615511 h 2615511"/>
              <a:gd name="csX13" fmla="*/ 318624 w 1911707"/>
              <a:gd name="csY13" fmla="*/ 2615511 h 2615511"/>
              <a:gd name="csX14" fmla="*/ 0 w 1911707"/>
              <a:gd name="csY14" fmla="*/ 2296887 h 2615511"/>
              <a:gd name="csX15" fmla="*/ 0 w 1911707"/>
              <a:gd name="csY15" fmla="*/ 1782539 h 2615511"/>
              <a:gd name="csX16" fmla="*/ 0 w 1911707"/>
              <a:gd name="csY16" fmla="*/ 1287973 h 2615511"/>
              <a:gd name="csX17" fmla="*/ 0 w 1911707"/>
              <a:gd name="csY17" fmla="*/ 852755 h 2615511"/>
              <a:gd name="csX18" fmla="*/ 0 w 1911707"/>
              <a:gd name="csY18" fmla="*/ 318624 h 26155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1911707" h="2615511" extrusionOk="0">
                <a:moveTo>
                  <a:pt x="0" y="318624"/>
                </a:moveTo>
                <a:cubicBezTo>
                  <a:pt x="-36886" y="119901"/>
                  <a:pt x="117379" y="9486"/>
                  <a:pt x="318624" y="0"/>
                </a:cubicBezTo>
                <a:cubicBezTo>
                  <a:pt x="490586" y="-22891"/>
                  <a:pt x="608247" y="325"/>
                  <a:pt x="768933" y="0"/>
                </a:cubicBezTo>
                <a:cubicBezTo>
                  <a:pt x="929619" y="-325"/>
                  <a:pt x="986835" y="30338"/>
                  <a:pt x="1181008" y="0"/>
                </a:cubicBezTo>
                <a:cubicBezTo>
                  <a:pt x="1375182" y="-30338"/>
                  <a:pt x="1445238" y="27752"/>
                  <a:pt x="1593083" y="0"/>
                </a:cubicBezTo>
                <a:cubicBezTo>
                  <a:pt x="1763221" y="-18789"/>
                  <a:pt x="1923776" y="97992"/>
                  <a:pt x="1911707" y="318624"/>
                </a:cubicBezTo>
                <a:cubicBezTo>
                  <a:pt x="1966146" y="502323"/>
                  <a:pt x="1894428" y="599237"/>
                  <a:pt x="1911707" y="773624"/>
                </a:cubicBezTo>
                <a:cubicBezTo>
                  <a:pt x="1928986" y="948011"/>
                  <a:pt x="1892835" y="1014501"/>
                  <a:pt x="1911707" y="1228625"/>
                </a:cubicBezTo>
                <a:cubicBezTo>
                  <a:pt x="1930579" y="1442749"/>
                  <a:pt x="1878361" y="1499242"/>
                  <a:pt x="1911707" y="1762756"/>
                </a:cubicBezTo>
                <a:cubicBezTo>
                  <a:pt x="1945053" y="2026270"/>
                  <a:pt x="1900143" y="2030725"/>
                  <a:pt x="1911707" y="2296887"/>
                </a:cubicBezTo>
                <a:cubicBezTo>
                  <a:pt x="1894079" y="2471850"/>
                  <a:pt x="1771092" y="2609921"/>
                  <a:pt x="1593083" y="2615511"/>
                </a:cubicBezTo>
                <a:cubicBezTo>
                  <a:pt x="1386070" y="2667122"/>
                  <a:pt x="1253788" y="2582885"/>
                  <a:pt x="1155519" y="2615511"/>
                </a:cubicBezTo>
                <a:cubicBezTo>
                  <a:pt x="1057250" y="2648137"/>
                  <a:pt x="926661" y="2595827"/>
                  <a:pt x="705210" y="2615511"/>
                </a:cubicBezTo>
                <a:cubicBezTo>
                  <a:pt x="483759" y="2635195"/>
                  <a:pt x="432440" y="2571219"/>
                  <a:pt x="318624" y="2615511"/>
                </a:cubicBezTo>
                <a:cubicBezTo>
                  <a:pt x="119920" y="2619244"/>
                  <a:pt x="-26097" y="2454851"/>
                  <a:pt x="0" y="2296887"/>
                </a:cubicBezTo>
                <a:cubicBezTo>
                  <a:pt x="-26583" y="2116121"/>
                  <a:pt x="22189" y="1931546"/>
                  <a:pt x="0" y="1782539"/>
                </a:cubicBezTo>
                <a:cubicBezTo>
                  <a:pt x="-22189" y="1633532"/>
                  <a:pt x="10582" y="1500128"/>
                  <a:pt x="0" y="1287973"/>
                </a:cubicBezTo>
                <a:cubicBezTo>
                  <a:pt x="-10582" y="1075818"/>
                  <a:pt x="6737" y="943407"/>
                  <a:pt x="0" y="852755"/>
                </a:cubicBezTo>
                <a:cubicBezTo>
                  <a:pt x="-6737" y="762103"/>
                  <a:pt x="33907" y="529877"/>
                  <a:pt x="0" y="318624"/>
                </a:cubicBezTo>
                <a:close/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E0C0798E-B906-21C4-DA81-2042BA504D5F}"/>
              </a:ext>
            </a:extLst>
          </p:cNvPr>
          <p:cNvSpPr/>
          <p:nvPr/>
        </p:nvSpPr>
        <p:spPr>
          <a:xfrm rot="16523124" flipH="1" flipV="1">
            <a:off x="7134846" y="-3719351"/>
            <a:ext cx="610825" cy="45719"/>
          </a:xfrm>
          <a:custGeom>
            <a:avLst/>
            <a:gdLst>
              <a:gd name="csX0" fmla="*/ 0 w 610825"/>
              <a:gd name="csY0" fmla="*/ 0 h 45719"/>
              <a:gd name="csX1" fmla="*/ 33667 w 610825"/>
              <a:gd name="csY1" fmla="*/ 2949 h 45719"/>
              <a:gd name="csX2" fmla="*/ 48096 w 610825"/>
              <a:gd name="csY2" fmla="*/ 4424 h 45719"/>
              <a:gd name="csX3" fmla="*/ 81763 w 610825"/>
              <a:gd name="csY3" fmla="*/ 11798 h 45719"/>
              <a:gd name="csX4" fmla="*/ 101002 w 610825"/>
              <a:gd name="csY4" fmla="*/ 14748 h 45719"/>
              <a:gd name="csX5" fmla="*/ 110621 w 610825"/>
              <a:gd name="csY5" fmla="*/ 19172 h 45719"/>
              <a:gd name="csX6" fmla="*/ 125050 w 610825"/>
              <a:gd name="csY6" fmla="*/ 20647 h 45719"/>
              <a:gd name="csX7" fmla="*/ 139479 w 610825"/>
              <a:gd name="csY7" fmla="*/ 23596 h 45719"/>
              <a:gd name="csX8" fmla="*/ 153908 w 610825"/>
              <a:gd name="csY8" fmla="*/ 25071 h 45719"/>
              <a:gd name="csX9" fmla="*/ 177956 w 610825"/>
              <a:gd name="csY9" fmla="*/ 28021 h 45719"/>
              <a:gd name="csX10" fmla="*/ 206814 w 610825"/>
              <a:gd name="csY10" fmla="*/ 33920 h 45719"/>
              <a:gd name="csX11" fmla="*/ 230862 w 610825"/>
              <a:gd name="csY11" fmla="*/ 35395 h 45719"/>
              <a:gd name="csX12" fmla="*/ 264530 w 610825"/>
              <a:gd name="csY12" fmla="*/ 36870 h 45719"/>
              <a:gd name="csX13" fmla="*/ 283769 w 610825"/>
              <a:gd name="csY13" fmla="*/ 38344 h 45719"/>
              <a:gd name="csX14" fmla="*/ 331865 w 610825"/>
              <a:gd name="csY14" fmla="*/ 41294 h 45719"/>
              <a:gd name="csX15" fmla="*/ 370342 w 610825"/>
              <a:gd name="csY15" fmla="*/ 45719 h 45719"/>
              <a:gd name="csX16" fmla="*/ 480964 w 610825"/>
              <a:gd name="csY16" fmla="*/ 44244 h 45719"/>
              <a:gd name="csX17" fmla="*/ 514632 w 610825"/>
              <a:gd name="csY17" fmla="*/ 41294 h 45719"/>
              <a:gd name="csX18" fmla="*/ 548299 w 610825"/>
              <a:gd name="csY18" fmla="*/ 39819 h 45719"/>
              <a:gd name="csX19" fmla="*/ 601205 w 610825"/>
              <a:gd name="csY19" fmla="*/ 35395 h 45719"/>
              <a:gd name="csX20" fmla="*/ 610825 w 610825"/>
              <a:gd name="csY20" fmla="*/ 33920 h 45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0825" h="45719" extrusionOk="0">
                <a:moveTo>
                  <a:pt x="0" y="0"/>
                </a:moveTo>
                <a:cubicBezTo>
                  <a:pt x="8006" y="2256"/>
                  <a:pt x="18284" y="388"/>
                  <a:pt x="33667" y="2949"/>
                </a:cubicBezTo>
                <a:cubicBezTo>
                  <a:pt x="38830" y="3289"/>
                  <a:pt x="42819" y="3933"/>
                  <a:pt x="48096" y="4424"/>
                </a:cubicBezTo>
                <a:cubicBezTo>
                  <a:pt x="58547" y="5668"/>
                  <a:pt x="72938" y="9665"/>
                  <a:pt x="81763" y="11798"/>
                </a:cubicBezTo>
                <a:cubicBezTo>
                  <a:pt x="87880" y="12577"/>
                  <a:pt x="94419" y="14218"/>
                  <a:pt x="101002" y="14748"/>
                </a:cubicBezTo>
                <a:cubicBezTo>
                  <a:pt x="104343" y="16248"/>
                  <a:pt x="105768" y="17651"/>
                  <a:pt x="110621" y="19172"/>
                </a:cubicBezTo>
                <a:cubicBezTo>
                  <a:pt x="115123" y="19833"/>
                  <a:pt x="121263" y="20113"/>
                  <a:pt x="125050" y="20647"/>
                </a:cubicBezTo>
                <a:cubicBezTo>
                  <a:pt x="130049" y="21031"/>
                  <a:pt x="134583" y="23268"/>
                  <a:pt x="139479" y="23596"/>
                </a:cubicBezTo>
                <a:cubicBezTo>
                  <a:pt x="143973" y="24489"/>
                  <a:pt x="149520" y="24642"/>
                  <a:pt x="153908" y="25071"/>
                </a:cubicBezTo>
                <a:cubicBezTo>
                  <a:pt x="162016" y="26281"/>
                  <a:pt x="170245" y="26952"/>
                  <a:pt x="177956" y="28021"/>
                </a:cubicBezTo>
                <a:cubicBezTo>
                  <a:pt x="187906" y="27851"/>
                  <a:pt x="193793" y="33748"/>
                  <a:pt x="206814" y="33920"/>
                </a:cubicBezTo>
                <a:cubicBezTo>
                  <a:pt x="214597" y="34196"/>
                  <a:pt x="221280" y="34215"/>
                  <a:pt x="230862" y="35395"/>
                </a:cubicBezTo>
                <a:cubicBezTo>
                  <a:pt x="240155" y="35593"/>
                  <a:pt x="252893" y="37797"/>
                  <a:pt x="264530" y="36870"/>
                </a:cubicBezTo>
                <a:cubicBezTo>
                  <a:pt x="272051" y="37351"/>
                  <a:pt x="278103" y="38317"/>
                  <a:pt x="283769" y="38344"/>
                </a:cubicBezTo>
                <a:cubicBezTo>
                  <a:pt x="301218" y="40314"/>
                  <a:pt x="315140" y="39413"/>
                  <a:pt x="331865" y="41294"/>
                </a:cubicBezTo>
                <a:cubicBezTo>
                  <a:pt x="361779" y="45674"/>
                  <a:pt x="349017" y="42891"/>
                  <a:pt x="370342" y="45719"/>
                </a:cubicBezTo>
                <a:cubicBezTo>
                  <a:pt x="409552" y="46443"/>
                  <a:pt x="447484" y="47399"/>
                  <a:pt x="480964" y="44244"/>
                </a:cubicBezTo>
                <a:cubicBezTo>
                  <a:pt x="499846" y="43859"/>
                  <a:pt x="498051" y="42899"/>
                  <a:pt x="514632" y="41294"/>
                </a:cubicBezTo>
                <a:cubicBezTo>
                  <a:pt x="524241" y="40962"/>
                  <a:pt x="536519" y="37806"/>
                  <a:pt x="548299" y="39819"/>
                </a:cubicBezTo>
                <a:cubicBezTo>
                  <a:pt x="556169" y="36169"/>
                  <a:pt x="586802" y="35059"/>
                  <a:pt x="601205" y="35395"/>
                </a:cubicBezTo>
                <a:cubicBezTo>
                  <a:pt x="604850" y="35258"/>
                  <a:pt x="607129" y="34677"/>
                  <a:pt x="610825" y="33920"/>
                </a:cubicBezTo>
              </a:path>
            </a:pathLst>
          </a:custGeom>
          <a:noFill/>
          <a:ln w="3810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FEE3BA5A-9B12-5C7D-321C-93C9F02849BE}"/>
              </a:ext>
            </a:extLst>
          </p:cNvPr>
          <p:cNvSpPr/>
          <p:nvPr/>
        </p:nvSpPr>
        <p:spPr>
          <a:xfrm rot="10800000" flipH="1" flipV="1">
            <a:off x="-6125071" y="-1488294"/>
            <a:ext cx="1575117" cy="51806"/>
          </a:xfrm>
          <a:custGeom>
            <a:avLst/>
            <a:gdLst>
              <a:gd name="csX0" fmla="*/ 0 w 1575117"/>
              <a:gd name="csY0" fmla="*/ 0 h 51806"/>
              <a:gd name="csX1" fmla="*/ 86817 w 1575117"/>
              <a:gd name="csY1" fmla="*/ 3342 h 51806"/>
              <a:gd name="csX2" fmla="*/ 124024 w 1575117"/>
              <a:gd name="csY2" fmla="*/ 5013 h 51806"/>
              <a:gd name="csX3" fmla="*/ 210842 w 1575117"/>
              <a:gd name="csY3" fmla="*/ 13369 h 51806"/>
              <a:gd name="csX4" fmla="*/ 260452 w 1575117"/>
              <a:gd name="csY4" fmla="*/ 16711 h 51806"/>
              <a:gd name="csX5" fmla="*/ 285257 w 1575117"/>
              <a:gd name="csY5" fmla="*/ 21725 h 51806"/>
              <a:gd name="csX6" fmla="*/ 322464 w 1575117"/>
              <a:gd name="csY6" fmla="*/ 23396 h 51806"/>
              <a:gd name="csX7" fmla="*/ 359672 w 1575117"/>
              <a:gd name="csY7" fmla="*/ 26738 h 51806"/>
              <a:gd name="csX8" fmla="*/ 396879 w 1575117"/>
              <a:gd name="csY8" fmla="*/ 28409 h 51806"/>
              <a:gd name="csX9" fmla="*/ 458892 w 1575117"/>
              <a:gd name="csY9" fmla="*/ 31752 h 51806"/>
              <a:gd name="csX10" fmla="*/ 533307 w 1575117"/>
              <a:gd name="csY10" fmla="*/ 38436 h 51806"/>
              <a:gd name="csX11" fmla="*/ 595319 w 1575117"/>
              <a:gd name="csY11" fmla="*/ 40107 h 51806"/>
              <a:gd name="csX12" fmla="*/ 682137 w 1575117"/>
              <a:gd name="csY12" fmla="*/ 41779 h 51806"/>
              <a:gd name="csX13" fmla="*/ 731747 w 1575117"/>
              <a:gd name="csY13" fmla="*/ 43450 h 51806"/>
              <a:gd name="csX14" fmla="*/ 855772 w 1575117"/>
              <a:gd name="csY14" fmla="*/ 46792 h 51806"/>
              <a:gd name="csX15" fmla="*/ 954992 w 1575117"/>
              <a:gd name="csY15" fmla="*/ 51806 h 51806"/>
              <a:gd name="csX16" fmla="*/ 1240249 w 1575117"/>
              <a:gd name="csY16" fmla="*/ 50134 h 51806"/>
              <a:gd name="csX17" fmla="*/ 1327067 w 1575117"/>
              <a:gd name="csY17" fmla="*/ 46792 h 51806"/>
              <a:gd name="csX18" fmla="*/ 1413884 w 1575117"/>
              <a:gd name="csY18" fmla="*/ 45121 h 51806"/>
              <a:gd name="csX19" fmla="*/ 1550312 w 1575117"/>
              <a:gd name="csY19" fmla="*/ 40107 h 51806"/>
              <a:gd name="csX20" fmla="*/ 1575117 w 1575117"/>
              <a:gd name="csY20" fmla="*/ 38436 h 518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1575117" h="51806" extrusionOk="0">
                <a:moveTo>
                  <a:pt x="0" y="0"/>
                </a:moveTo>
                <a:cubicBezTo>
                  <a:pt x="41966" y="2052"/>
                  <a:pt x="44134" y="-826"/>
                  <a:pt x="86817" y="3342"/>
                </a:cubicBezTo>
                <a:cubicBezTo>
                  <a:pt x="100307" y="3511"/>
                  <a:pt x="111659" y="4410"/>
                  <a:pt x="124024" y="5013"/>
                </a:cubicBezTo>
                <a:cubicBezTo>
                  <a:pt x="151549" y="5306"/>
                  <a:pt x="187282" y="6939"/>
                  <a:pt x="210842" y="13369"/>
                </a:cubicBezTo>
                <a:cubicBezTo>
                  <a:pt x="226887" y="10865"/>
                  <a:pt x="242542" y="19256"/>
                  <a:pt x="260452" y="16711"/>
                </a:cubicBezTo>
                <a:cubicBezTo>
                  <a:pt x="269268" y="18489"/>
                  <a:pt x="272983" y="19697"/>
                  <a:pt x="285257" y="21725"/>
                </a:cubicBezTo>
                <a:cubicBezTo>
                  <a:pt x="296662" y="22142"/>
                  <a:pt x="312467" y="22975"/>
                  <a:pt x="322464" y="23396"/>
                </a:cubicBezTo>
                <a:cubicBezTo>
                  <a:pt x="335117" y="22676"/>
                  <a:pt x="346999" y="26959"/>
                  <a:pt x="359672" y="26738"/>
                </a:cubicBezTo>
                <a:cubicBezTo>
                  <a:pt x="370927" y="29636"/>
                  <a:pt x="386801" y="28495"/>
                  <a:pt x="396879" y="28409"/>
                </a:cubicBezTo>
                <a:cubicBezTo>
                  <a:pt x="418008" y="32711"/>
                  <a:pt x="438239" y="31992"/>
                  <a:pt x="458892" y="31752"/>
                </a:cubicBezTo>
                <a:cubicBezTo>
                  <a:pt x="484649" y="29818"/>
                  <a:pt x="503481" y="37832"/>
                  <a:pt x="533307" y="38436"/>
                </a:cubicBezTo>
                <a:cubicBezTo>
                  <a:pt x="552373" y="37507"/>
                  <a:pt x="570622" y="37665"/>
                  <a:pt x="595319" y="40107"/>
                </a:cubicBezTo>
                <a:cubicBezTo>
                  <a:pt x="622734" y="40475"/>
                  <a:pt x="652304" y="44508"/>
                  <a:pt x="682137" y="41779"/>
                </a:cubicBezTo>
                <a:cubicBezTo>
                  <a:pt x="702187" y="42572"/>
                  <a:pt x="717225" y="44035"/>
                  <a:pt x="731747" y="43450"/>
                </a:cubicBezTo>
                <a:cubicBezTo>
                  <a:pt x="778425" y="48067"/>
                  <a:pt x="813379" y="44641"/>
                  <a:pt x="855772" y="46792"/>
                </a:cubicBezTo>
                <a:cubicBezTo>
                  <a:pt x="931520" y="51965"/>
                  <a:pt x="902177" y="46990"/>
                  <a:pt x="954992" y="51806"/>
                </a:cubicBezTo>
                <a:cubicBezTo>
                  <a:pt x="1061375" y="57129"/>
                  <a:pt x="1163719" y="63890"/>
                  <a:pt x="1240249" y="50134"/>
                </a:cubicBezTo>
                <a:cubicBezTo>
                  <a:pt x="1288301" y="50055"/>
                  <a:pt x="1284046" y="48442"/>
                  <a:pt x="1327067" y="46792"/>
                </a:cubicBezTo>
                <a:cubicBezTo>
                  <a:pt x="1349658" y="47430"/>
                  <a:pt x="1384857" y="44425"/>
                  <a:pt x="1413884" y="45121"/>
                </a:cubicBezTo>
                <a:cubicBezTo>
                  <a:pt x="1434082" y="36277"/>
                  <a:pt x="1512984" y="36143"/>
                  <a:pt x="1550312" y="40107"/>
                </a:cubicBezTo>
                <a:cubicBezTo>
                  <a:pt x="1560317" y="40864"/>
                  <a:pt x="1566416" y="39227"/>
                  <a:pt x="1575117" y="38436"/>
                </a:cubicBezTo>
              </a:path>
            </a:pathLst>
          </a:custGeom>
          <a:noFill/>
          <a:ln w="3810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4BD755F4-62BE-C2C5-D9A4-3898A5081908}"/>
              </a:ext>
            </a:extLst>
          </p:cNvPr>
          <p:cNvSpPr txBox="1"/>
          <p:nvPr/>
        </p:nvSpPr>
        <p:spPr>
          <a:xfrm>
            <a:off x="5697539" y="11114749"/>
            <a:ext cx="49278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HVIS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IKKE VIL LAVE EN ØVELSE SKAL HAN OVERFØRE </a:t>
            </a:r>
            <a:r>
              <a:rPr lang="da-DK" sz="1100" u="sng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10KR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LOMMEPENGE</a:t>
            </a:r>
            <a:endParaRPr lang="da-DK" sz="11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Freeform 31">
            <a:extLst>
              <a:ext uri="{FF2B5EF4-FFF2-40B4-BE49-F238E27FC236}">
                <a16:creationId xmlns:a16="http://schemas.microsoft.com/office/drawing/2014/main" id="{B657A972-5C87-AAE9-918E-50EB34174A19}"/>
              </a:ext>
            </a:extLst>
          </p:cNvPr>
          <p:cNvSpPr/>
          <p:nvPr/>
        </p:nvSpPr>
        <p:spPr>
          <a:xfrm rot="15739920" flipH="1" flipV="1">
            <a:off x="7855247" y="-3731889"/>
            <a:ext cx="610825" cy="45719"/>
          </a:xfrm>
          <a:custGeom>
            <a:avLst/>
            <a:gdLst>
              <a:gd name="csX0" fmla="*/ 0 w 610825"/>
              <a:gd name="csY0" fmla="*/ 0 h 45719"/>
              <a:gd name="csX1" fmla="*/ 33667 w 610825"/>
              <a:gd name="csY1" fmla="*/ 2949 h 45719"/>
              <a:gd name="csX2" fmla="*/ 48096 w 610825"/>
              <a:gd name="csY2" fmla="*/ 4424 h 45719"/>
              <a:gd name="csX3" fmla="*/ 81763 w 610825"/>
              <a:gd name="csY3" fmla="*/ 11798 h 45719"/>
              <a:gd name="csX4" fmla="*/ 101002 w 610825"/>
              <a:gd name="csY4" fmla="*/ 14748 h 45719"/>
              <a:gd name="csX5" fmla="*/ 110621 w 610825"/>
              <a:gd name="csY5" fmla="*/ 19172 h 45719"/>
              <a:gd name="csX6" fmla="*/ 125050 w 610825"/>
              <a:gd name="csY6" fmla="*/ 20647 h 45719"/>
              <a:gd name="csX7" fmla="*/ 139479 w 610825"/>
              <a:gd name="csY7" fmla="*/ 23596 h 45719"/>
              <a:gd name="csX8" fmla="*/ 153908 w 610825"/>
              <a:gd name="csY8" fmla="*/ 25071 h 45719"/>
              <a:gd name="csX9" fmla="*/ 177956 w 610825"/>
              <a:gd name="csY9" fmla="*/ 28021 h 45719"/>
              <a:gd name="csX10" fmla="*/ 206814 w 610825"/>
              <a:gd name="csY10" fmla="*/ 33920 h 45719"/>
              <a:gd name="csX11" fmla="*/ 230862 w 610825"/>
              <a:gd name="csY11" fmla="*/ 35395 h 45719"/>
              <a:gd name="csX12" fmla="*/ 264530 w 610825"/>
              <a:gd name="csY12" fmla="*/ 36870 h 45719"/>
              <a:gd name="csX13" fmla="*/ 283769 w 610825"/>
              <a:gd name="csY13" fmla="*/ 38344 h 45719"/>
              <a:gd name="csX14" fmla="*/ 331865 w 610825"/>
              <a:gd name="csY14" fmla="*/ 41294 h 45719"/>
              <a:gd name="csX15" fmla="*/ 370342 w 610825"/>
              <a:gd name="csY15" fmla="*/ 45719 h 45719"/>
              <a:gd name="csX16" fmla="*/ 480964 w 610825"/>
              <a:gd name="csY16" fmla="*/ 44244 h 45719"/>
              <a:gd name="csX17" fmla="*/ 514632 w 610825"/>
              <a:gd name="csY17" fmla="*/ 41294 h 45719"/>
              <a:gd name="csX18" fmla="*/ 548299 w 610825"/>
              <a:gd name="csY18" fmla="*/ 39819 h 45719"/>
              <a:gd name="csX19" fmla="*/ 601205 w 610825"/>
              <a:gd name="csY19" fmla="*/ 35395 h 45719"/>
              <a:gd name="csX20" fmla="*/ 610825 w 610825"/>
              <a:gd name="csY20" fmla="*/ 33920 h 45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0825" h="45719" extrusionOk="0">
                <a:moveTo>
                  <a:pt x="0" y="0"/>
                </a:moveTo>
                <a:cubicBezTo>
                  <a:pt x="8006" y="2256"/>
                  <a:pt x="18284" y="388"/>
                  <a:pt x="33667" y="2949"/>
                </a:cubicBezTo>
                <a:cubicBezTo>
                  <a:pt x="38830" y="3289"/>
                  <a:pt x="42819" y="3933"/>
                  <a:pt x="48096" y="4424"/>
                </a:cubicBezTo>
                <a:cubicBezTo>
                  <a:pt x="58547" y="5668"/>
                  <a:pt x="72938" y="9665"/>
                  <a:pt x="81763" y="11798"/>
                </a:cubicBezTo>
                <a:cubicBezTo>
                  <a:pt x="87880" y="12577"/>
                  <a:pt x="94419" y="14218"/>
                  <a:pt x="101002" y="14748"/>
                </a:cubicBezTo>
                <a:cubicBezTo>
                  <a:pt x="104343" y="16248"/>
                  <a:pt x="105768" y="17651"/>
                  <a:pt x="110621" y="19172"/>
                </a:cubicBezTo>
                <a:cubicBezTo>
                  <a:pt x="115123" y="19833"/>
                  <a:pt x="121263" y="20113"/>
                  <a:pt x="125050" y="20647"/>
                </a:cubicBezTo>
                <a:cubicBezTo>
                  <a:pt x="130049" y="21031"/>
                  <a:pt x="134583" y="23268"/>
                  <a:pt x="139479" y="23596"/>
                </a:cubicBezTo>
                <a:cubicBezTo>
                  <a:pt x="143973" y="24489"/>
                  <a:pt x="149520" y="24642"/>
                  <a:pt x="153908" y="25071"/>
                </a:cubicBezTo>
                <a:cubicBezTo>
                  <a:pt x="162016" y="26281"/>
                  <a:pt x="170245" y="26952"/>
                  <a:pt x="177956" y="28021"/>
                </a:cubicBezTo>
                <a:cubicBezTo>
                  <a:pt x="187906" y="27851"/>
                  <a:pt x="193793" y="33748"/>
                  <a:pt x="206814" y="33920"/>
                </a:cubicBezTo>
                <a:cubicBezTo>
                  <a:pt x="214597" y="34196"/>
                  <a:pt x="221280" y="34215"/>
                  <a:pt x="230862" y="35395"/>
                </a:cubicBezTo>
                <a:cubicBezTo>
                  <a:pt x="240155" y="35593"/>
                  <a:pt x="252893" y="37797"/>
                  <a:pt x="264530" y="36870"/>
                </a:cubicBezTo>
                <a:cubicBezTo>
                  <a:pt x="272051" y="37351"/>
                  <a:pt x="278103" y="38317"/>
                  <a:pt x="283769" y="38344"/>
                </a:cubicBezTo>
                <a:cubicBezTo>
                  <a:pt x="301218" y="40314"/>
                  <a:pt x="315140" y="39413"/>
                  <a:pt x="331865" y="41294"/>
                </a:cubicBezTo>
                <a:cubicBezTo>
                  <a:pt x="361779" y="45674"/>
                  <a:pt x="349017" y="42891"/>
                  <a:pt x="370342" y="45719"/>
                </a:cubicBezTo>
                <a:cubicBezTo>
                  <a:pt x="409552" y="46443"/>
                  <a:pt x="447484" y="47399"/>
                  <a:pt x="480964" y="44244"/>
                </a:cubicBezTo>
                <a:cubicBezTo>
                  <a:pt x="499846" y="43859"/>
                  <a:pt x="498051" y="42899"/>
                  <a:pt x="514632" y="41294"/>
                </a:cubicBezTo>
                <a:cubicBezTo>
                  <a:pt x="524241" y="40962"/>
                  <a:pt x="536519" y="37806"/>
                  <a:pt x="548299" y="39819"/>
                </a:cubicBezTo>
                <a:cubicBezTo>
                  <a:pt x="556169" y="36169"/>
                  <a:pt x="586802" y="35059"/>
                  <a:pt x="601205" y="35395"/>
                </a:cubicBezTo>
                <a:cubicBezTo>
                  <a:pt x="604850" y="35258"/>
                  <a:pt x="607129" y="34677"/>
                  <a:pt x="610825" y="3392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2F445DA4-0237-A277-B168-AA3370E3BD27}"/>
              </a:ext>
            </a:extLst>
          </p:cNvPr>
          <p:cNvSpPr txBox="1"/>
          <p:nvPr/>
        </p:nvSpPr>
        <p:spPr>
          <a:xfrm rot="304889">
            <a:off x="8464824" y="10777939"/>
            <a:ext cx="1117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REKLAMER FOR CHIPS?</a:t>
            </a:r>
            <a:endParaRPr lang="da-DK" sz="11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97120BF8-8A1A-AB39-6FF3-228CEC735D29}"/>
              </a:ext>
            </a:extLst>
          </p:cNvPr>
          <p:cNvSpPr/>
          <p:nvPr/>
        </p:nvSpPr>
        <p:spPr>
          <a:xfrm rot="2074418" flipH="1">
            <a:off x="8195767" y="10460333"/>
            <a:ext cx="610825" cy="134790"/>
          </a:xfrm>
          <a:custGeom>
            <a:avLst/>
            <a:gdLst>
              <a:gd name="csX0" fmla="*/ 0 w 610825"/>
              <a:gd name="csY0" fmla="*/ 0 h 134790"/>
              <a:gd name="csX1" fmla="*/ 33667 w 610825"/>
              <a:gd name="csY1" fmla="*/ 8696 h 134790"/>
              <a:gd name="csX2" fmla="*/ 48096 w 610825"/>
              <a:gd name="csY2" fmla="*/ 13044 h 134790"/>
              <a:gd name="csX3" fmla="*/ 81763 w 610825"/>
              <a:gd name="csY3" fmla="*/ 34784 h 134790"/>
              <a:gd name="csX4" fmla="*/ 101002 w 610825"/>
              <a:gd name="csY4" fmla="*/ 43480 h 134790"/>
              <a:gd name="csX5" fmla="*/ 110621 w 610825"/>
              <a:gd name="csY5" fmla="*/ 56524 h 134790"/>
              <a:gd name="csX6" fmla="*/ 125050 w 610825"/>
              <a:gd name="csY6" fmla="*/ 60872 h 134790"/>
              <a:gd name="csX7" fmla="*/ 139479 w 610825"/>
              <a:gd name="csY7" fmla="*/ 69569 h 134790"/>
              <a:gd name="csX8" fmla="*/ 153908 w 610825"/>
              <a:gd name="csY8" fmla="*/ 73917 h 134790"/>
              <a:gd name="csX9" fmla="*/ 177956 w 610825"/>
              <a:gd name="csY9" fmla="*/ 82613 h 134790"/>
              <a:gd name="csX10" fmla="*/ 206814 w 610825"/>
              <a:gd name="csY10" fmla="*/ 100005 h 134790"/>
              <a:gd name="csX11" fmla="*/ 230862 w 610825"/>
              <a:gd name="csY11" fmla="*/ 104353 h 134790"/>
              <a:gd name="csX12" fmla="*/ 264530 w 610825"/>
              <a:gd name="csY12" fmla="*/ 108701 h 134790"/>
              <a:gd name="csX13" fmla="*/ 283769 w 610825"/>
              <a:gd name="csY13" fmla="*/ 113049 h 134790"/>
              <a:gd name="csX14" fmla="*/ 331865 w 610825"/>
              <a:gd name="csY14" fmla="*/ 121745 h 134790"/>
              <a:gd name="csX15" fmla="*/ 370342 w 610825"/>
              <a:gd name="csY15" fmla="*/ 134790 h 134790"/>
              <a:gd name="csX16" fmla="*/ 480964 w 610825"/>
              <a:gd name="csY16" fmla="*/ 130441 h 134790"/>
              <a:gd name="csX17" fmla="*/ 514632 w 610825"/>
              <a:gd name="csY17" fmla="*/ 121745 h 134790"/>
              <a:gd name="csX18" fmla="*/ 548299 w 610825"/>
              <a:gd name="csY18" fmla="*/ 117397 h 134790"/>
              <a:gd name="csX19" fmla="*/ 601205 w 610825"/>
              <a:gd name="csY19" fmla="*/ 104353 h 134790"/>
              <a:gd name="csX20" fmla="*/ 610825 w 610825"/>
              <a:gd name="csY20" fmla="*/ 100005 h 1347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0825" h="134790" extrusionOk="0">
                <a:moveTo>
                  <a:pt x="0" y="0"/>
                </a:moveTo>
                <a:cubicBezTo>
                  <a:pt x="15099" y="2598"/>
                  <a:pt x="23676" y="4358"/>
                  <a:pt x="33667" y="8696"/>
                </a:cubicBezTo>
                <a:cubicBezTo>
                  <a:pt x="39583" y="9644"/>
                  <a:pt x="42630" y="11249"/>
                  <a:pt x="48096" y="13044"/>
                </a:cubicBezTo>
                <a:cubicBezTo>
                  <a:pt x="58801" y="17035"/>
                  <a:pt x="72923" y="29335"/>
                  <a:pt x="81763" y="34784"/>
                </a:cubicBezTo>
                <a:cubicBezTo>
                  <a:pt x="87901" y="37613"/>
                  <a:pt x="93986" y="42190"/>
                  <a:pt x="101002" y="43480"/>
                </a:cubicBezTo>
                <a:cubicBezTo>
                  <a:pt x="105352" y="48051"/>
                  <a:pt x="105390" y="52384"/>
                  <a:pt x="110621" y="56524"/>
                </a:cubicBezTo>
                <a:cubicBezTo>
                  <a:pt x="114849" y="59233"/>
                  <a:pt x="120776" y="58879"/>
                  <a:pt x="125050" y="60872"/>
                </a:cubicBezTo>
                <a:cubicBezTo>
                  <a:pt x="129885" y="62412"/>
                  <a:pt x="134374" y="67342"/>
                  <a:pt x="139479" y="69569"/>
                </a:cubicBezTo>
                <a:cubicBezTo>
                  <a:pt x="143871" y="72309"/>
                  <a:pt x="150232" y="72656"/>
                  <a:pt x="153908" y="73917"/>
                </a:cubicBezTo>
                <a:cubicBezTo>
                  <a:pt x="162114" y="78060"/>
                  <a:pt x="169663" y="79956"/>
                  <a:pt x="177956" y="82613"/>
                </a:cubicBezTo>
                <a:cubicBezTo>
                  <a:pt x="187957" y="86231"/>
                  <a:pt x="193753" y="98491"/>
                  <a:pt x="206814" y="100005"/>
                </a:cubicBezTo>
                <a:cubicBezTo>
                  <a:pt x="213733" y="100439"/>
                  <a:pt x="221901" y="102684"/>
                  <a:pt x="230862" y="104353"/>
                </a:cubicBezTo>
                <a:cubicBezTo>
                  <a:pt x="239714" y="105578"/>
                  <a:pt x="253091" y="107780"/>
                  <a:pt x="264530" y="108701"/>
                </a:cubicBezTo>
                <a:cubicBezTo>
                  <a:pt x="272257" y="109913"/>
                  <a:pt x="278428" y="112356"/>
                  <a:pt x="283769" y="113049"/>
                </a:cubicBezTo>
                <a:cubicBezTo>
                  <a:pt x="301909" y="117500"/>
                  <a:pt x="315192" y="116237"/>
                  <a:pt x="331865" y="121745"/>
                </a:cubicBezTo>
                <a:cubicBezTo>
                  <a:pt x="362989" y="133888"/>
                  <a:pt x="348249" y="127764"/>
                  <a:pt x="370342" y="134790"/>
                </a:cubicBezTo>
                <a:cubicBezTo>
                  <a:pt x="409652" y="134608"/>
                  <a:pt x="448060" y="135626"/>
                  <a:pt x="480964" y="130441"/>
                </a:cubicBezTo>
                <a:cubicBezTo>
                  <a:pt x="499053" y="129575"/>
                  <a:pt x="498118" y="125602"/>
                  <a:pt x="514632" y="121745"/>
                </a:cubicBezTo>
                <a:cubicBezTo>
                  <a:pt x="524326" y="120065"/>
                  <a:pt x="537030" y="118784"/>
                  <a:pt x="548299" y="117397"/>
                </a:cubicBezTo>
                <a:cubicBezTo>
                  <a:pt x="556291" y="112966"/>
                  <a:pt x="586811" y="107351"/>
                  <a:pt x="601205" y="104353"/>
                </a:cubicBezTo>
                <a:cubicBezTo>
                  <a:pt x="605031" y="103574"/>
                  <a:pt x="607260" y="101648"/>
                  <a:pt x="610825" y="100005"/>
                </a:cubicBezTo>
              </a:path>
            </a:pathLst>
          </a:custGeom>
          <a:noFill/>
          <a:ln w="38100">
            <a:solidFill>
              <a:schemeClr val="bg2">
                <a:lumMod val="25000"/>
              </a:schemeClr>
            </a:solidFill>
            <a:headEnd type="none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926E6903-04AF-23FA-664E-54B498ADF45D}"/>
              </a:ext>
            </a:extLst>
          </p:cNvPr>
          <p:cNvSpPr txBox="1"/>
          <p:nvPr/>
        </p:nvSpPr>
        <p:spPr>
          <a:xfrm>
            <a:off x="6220339" y="7576713"/>
            <a:ext cx="438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skÆRm</a:t>
            </a:r>
            <a:endParaRPr lang="da-DK" sz="140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4" name="Kombinationstegning 1">
            <a:extLst>
              <a:ext uri="{FF2B5EF4-FFF2-40B4-BE49-F238E27FC236}">
                <a16:creationId xmlns:a16="http://schemas.microsoft.com/office/drawing/2014/main" id="{9D4BB527-BA9F-3946-9B2A-EC1FEB2FA523}"/>
              </a:ext>
            </a:extLst>
          </p:cNvPr>
          <p:cNvSpPr/>
          <p:nvPr/>
        </p:nvSpPr>
        <p:spPr>
          <a:xfrm>
            <a:off x="16587737" y="5242032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TextBox 46">
            <a:extLst>
              <a:ext uri="{FF2B5EF4-FFF2-40B4-BE49-F238E27FC236}">
                <a16:creationId xmlns:a16="http://schemas.microsoft.com/office/drawing/2014/main" id="{FAFA7AB8-2799-DB08-5056-A60C8D0AF310}"/>
              </a:ext>
            </a:extLst>
          </p:cNvPr>
          <p:cNvSpPr txBox="1"/>
          <p:nvPr/>
        </p:nvSpPr>
        <p:spPr>
          <a:xfrm>
            <a:off x="16636000" y="5332189"/>
            <a:ext cx="1192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Nye øvelser børnene har</a:t>
            </a:r>
          </a:p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bestemt</a:t>
            </a:r>
            <a:endParaRPr lang="da-DK" sz="1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Freeform 50">
            <a:extLst>
              <a:ext uri="{FF2B5EF4-FFF2-40B4-BE49-F238E27FC236}">
                <a16:creationId xmlns:a16="http://schemas.microsoft.com/office/drawing/2014/main" id="{15E8C62A-8108-161C-6D28-6EC9C0E14426}"/>
              </a:ext>
            </a:extLst>
          </p:cNvPr>
          <p:cNvSpPr/>
          <p:nvPr/>
        </p:nvSpPr>
        <p:spPr>
          <a:xfrm rot="21253440" flipH="1">
            <a:off x="19993255" y="3904564"/>
            <a:ext cx="910124" cy="45719"/>
          </a:xfrm>
          <a:custGeom>
            <a:avLst/>
            <a:gdLst>
              <a:gd name="csX0" fmla="*/ 0 w 910124"/>
              <a:gd name="csY0" fmla="*/ 0 h 45719"/>
              <a:gd name="csX1" fmla="*/ 50164 w 910124"/>
              <a:gd name="csY1" fmla="*/ 2949 h 45719"/>
              <a:gd name="csX2" fmla="*/ 71663 w 910124"/>
              <a:gd name="csY2" fmla="*/ 4424 h 45719"/>
              <a:gd name="csX3" fmla="*/ 121827 w 910124"/>
              <a:gd name="csY3" fmla="*/ 11798 h 45719"/>
              <a:gd name="csX4" fmla="*/ 150492 w 910124"/>
              <a:gd name="csY4" fmla="*/ 14748 h 45719"/>
              <a:gd name="csX5" fmla="*/ 164825 w 910124"/>
              <a:gd name="csY5" fmla="*/ 19172 h 45719"/>
              <a:gd name="csX6" fmla="*/ 186324 w 910124"/>
              <a:gd name="csY6" fmla="*/ 20647 h 45719"/>
              <a:gd name="csX7" fmla="*/ 207823 w 910124"/>
              <a:gd name="csY7" fmla="*/ 23596 h 45719"/>
              <a:gd name="csX8" fmla="*/ 229322 w 910124"/>
              <a:gd name="csY8" fmla="*/ 25071 h 45719"/>
              <a:gd name="csX9" fmla="*/ 265154 w 910124"/>
              <a:gd name="csY9" fmla="*/ 28021 h 45719"/>
              <a:gd name="csX10" fmla="*/ 308152 w 910124"/>
              <a:gd name="csY10" fmla="*/ 33920 h 45719"/>
              <a:gd name="csX11" fmla="*/ 343983 w 910124"/>
              <a:gd name="csY11" fmla="*/ 35395 h 45719"/>
              <a:gd name="csX12" fmla="*/ 394148 w 910124"/>
              <a:gd name="csY12" fmla="*/ 36870 h 45719"/>
              <a:gd name="csX13" fmla="*/ 422813 w 910124"/>
              <a:gd name="csY13" fmla="*/ 38344 h 45719"/>
              <a:gd name="csX14" fmla="*/ 494476 w 910124"/>
              <a:gd name="csY14" fmla="*/ 41294 h 45719"/>
              <a:gd name="csX15" fmla="*/ 551807 w 910124"/>
              <a:gd name="csY15" fmla="*/ 45719 h 45719"/>
              <a:gd name="csX16" fmla="*/ 716633 w 910124"/>
              <a:gd name="csY16" fmla="*/ 44244 h 45719"/>
              <a:gd name="csX17" fmla="*/ 766797 w 910124"/>
              <a:gd name="csY17" fmla="*/ 41294 h 45719"/>
              <a:gd name="csX18" fmla="*/ 816961 w 910124"/>
              <a:gd name="csY18" fmla="*/ 39819 h 45719"/>
              <a:gd name="csX19" fmla="*/ 895791 w 910124"/>
              <a:gd name="csY19" fmla="*/ 35395 h 45719"/>
              <a:gd name="csX20" fmla="*/ 910124 w 910124"/>
              <a:gd name="csY20" fmla="*/ 33920 h 45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910124" h="45719" extrusionOk="0">
                <a:moveTo>
                  <a:pt x="0" y="0"/>
                </a:moveTo>
                <a:cubicBezTo>
                  <a:pt x="13448" y="-2339"/>
                  <a:pt x="27643" y="2358"/>
                  <a:pt x="50164" y="2949"/>
                </a:cubicBezTo>
                <a:cubicBezTo>
                  <a:pt x="59147" y="2788"/>
                  <a:pt x="64677" y="3792"/>
                  <a:pt x="71663" y="4424"/>
                </a:cubicBezTo>
                <a:cubicBezTo>
                  <a:pt x="88226" y="4377"/>
                  <a:pt x="108524" y="8799"/>
                  <a:pt x="121827" y="11798"/>
                </a:cubicBezTo>
                <a:cubicBezTo>
                  <a:pt x="131049" y="11268"/>
                  <a:pt x="140291" y="15485"/>
                  <a:pt x="150492" y="14748"/>
                </a:cubicBezTo>
                <a:cubicBezTo>
                  <a:pt x="155641" y="16294"/>
                  <a:pt x="157749" y="17637"/>
                  <a:pt x="164825" y="19172"/>
                </a:cubicBezTo>
                <a:cubicBezTo>
                  <a:pt x="171875" y="19485"/>
                  <a:pt x="180022" y="20050"/>
                  <a:pt x="186324" y="20647"/>
                </a:cubicBezTo>
                <a:cubicBezTo>
                  <a:pt x="193738" y="20750"/>
                  <a:pt x="200995" y="24289"/>
                  <a:pt x="207823" y="23596"/>
                </a:cubicBezTo>
                <a:cubicBezTo>
                  <a:pt x="214212" y="26067"/>
                  <a:pt x="222490" y="24604"/>
                  <a:pt x="229322" y="25071"/>
                </a:cubicBezTo>
                <a:cubicBezTo>
                  <a:pt x="241502" y="27545"/>
                  <a:pt x="253150" y="27829"/>
                  <a:pt x="265154" y="28021"/>
                </a:cubicBezTo>
                <a:cubicBezTo>
                  <a:pt x="280028" y="27403"/>
                  <a:pt x="290018" y="33611"/>
                  <a:pt x="308152" y="33920"/>
                </a:cubicBezTo>
                <a:cubicBezTo>
                  <a:pt x="319726" y="34070"/>
                  <a:pt x="330592" y="34287"/>
                  <a:pt x="343983" y="35395"/>
                </a:cubicBezTo>
                <a:cubicBezTo>
                  <a:pt x="355989" y="35048"/>
                  <a:pt x="377131" y="37524"/>
                  <a:pt x="394148" y="36870"/>
                </a:cubicBezTo>
                <a:cubicBezTo>
                  <a:pt x="406593" y="37554"/>
                  <a:pt x="415294" y="38970"/>
                  <a:pt x="422813" y="38344"/>
                </a:cubicBezTo>
                <a:cubicBezTo>
                  <a:pt x="449917" y="41459"/>
                  <a:pt x="465296" y="39350"/>
                  <a:pt x="494476" y="41294"/>
                </a:cubicBezTo>
                <a:cubicBezTo>
                  <a:pt x="538890" y="45976"/>
                  <a:pt x="523018" y="41449"/>
                  <a:pt x="551807" y="45719"/>
                </a:cubicBezTo>
                <a:cubicBezTo>
                  <a:pt x="615575" y="49822"/>
                  <a:pt x="670008" y="50805"/>
                  <a:pt x="716633" y="44244"/>
                </a:cubicBezTo>
                <a:cubicBezTo>
                  <a:pt x="744511" y="43998"/>
                  <a:pt x="741901" y="42461"/>
                  <a:pt x="766797" y="41294"/>
                </a:cubicBezTo>
                <a:cubicBezTo>
                  <a:pt x="781137" y="41128"/>
                  <a:pt x="799634" y="37402"/>
                  <a:pt x="816961" y="39819"/>
                </a:cubicBezTo>
                <a:cubicBezTo>
                  <a:pt x="830290" y="38675"/>
                  <a:pt x="873583" y="31463"/>
                  <a:pt x="895791" y="35395"/>
                </a:cubicBezTo>
                <a:cubicBezTo>
                  <a:pt x="901286" y="35446"/>
                  <a:pt x="904141" y="35065"/>
                  <a:pt x="910124" y="33920"/>
                </a:cubicBez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640579D6-026A-DBB1-E1CB-FB2F1E1788B8}"/>
              </a:ext>
            </a:extLst>
          </p:cNvPr>
          <p:cNvSpPr txBox="1"/>
          <p:nvPr/>
        </p:nvSpPr>
        <p:spPr>
          <a:xfrm>
            <a:off x="6087375" y="11852000"/>
            <a:ext cx="309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∻3 </a:t>
            </a:r>
            <a:r>
              <a:rPr lang="da-DK" sz="10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kr</a:t>
            </a:r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 gebyr, </a:t>
            </a:r>
          </a:p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 vi får!</a:t>
            </a:r>
            <a:endParaRPr lang="da-DK" sz="10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" name="Picture 57" descr="A logo of a robot&#10;&#10;AI-generated content may be incorrect.">
            <a:extLst>
              <a:ext uri="{FF2B5EF4-FFF2-40B4-BE49-F238E27FC236}">
                <a16:creationId xmlns:a16="http://schemas.microsoft.com/office/drawing/2014/main" id="{06399BDF-104C-D9D6-BD20-033FF46B64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360" r="36704" b="8940"/>
          <a:stretch>
            <a:fillRect/>
          </a:stretch>
        </p:blipFill>
        <p:spPr>
          <a:xfrm rot="457015">
            <a:off x="14491903" y="11030694"/>
            <a:ext cx="623858" cy="914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58">
            <a:extLst>
              <a:ext uri="{FF2B5EF4-FFF2-40B4-BE49-F238E27FC236}">
                <a16:creationId xmlns:a16="http://schemas.microsoft.com/office/drawing/2014/main" id="{84FBD13A-752B-C487-22BB-A2077BBA111F}"/>
              </a:ext>
            </a:extLst>
          </p:cNvPr>
          <p:cNvSpPr txBox="1"/>
          <p:nvPr/>
        </p:nvSpPr>
        <p:spPr>
          <a:xfrm>
            <a:off x="5525329" y="7573853"/>
            <a:ext cx="438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fARS</a:t>
            </a:r>
            <a:endParaRPr lang="da-DK" sz="140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0" name="Afrundet rektangel 22">
            <a:extLst>
              <a:ext uri="{FF2B5EF4-FFF2-40B4-BE49-F238E27FC236}">
                <a16:creationId xmlns:a16="http://schemas.microsoft.com/office/drawing/2014/main" id="{CB3DC147-F0F5-DEAE-22EE-D4C94FB50AF0}"/>
              </a:ext>
            </a:extLst>
          </p:cNvPr>
          <p:cNvSpPr/>
          <p:nvPr/>
        </p:nvSpPr>
        <p:spPr>
          <a:xfrm rot="5400000">
            <a:off x="-2929855" y="3740901"/>
            <a:ext cx="2022137" cy="3531785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da-DK" sz="2000">
                <a:latin typeface="Myriad Pro Light" panose="020B0403030403020204" pitchFamily="34" charset="0"/>
              </a:rPr>
              <a:t>Hvad hjælper I </a:t>
            </a:r>
          </a:p>
          <a:p>
            <a:pPr algn="ctr" fontAlgn="base"/>
            <a:r>
              <a:rPr lang="da-DK" sz="2000">
                <a:latin typeface="Myriad Pro Light" panose="020B0403030403020204" pitchFamily="34" charset="0"/>
              </a:rPr>
              <a:t>brugerne med?</a:t>
            </a:r>
          </a:p>
          <a:p>
            <a:pPr algn="ctr" fontAlgn="base"/>
            <a:endParaRPr lang="da-DK" sz="2000">
              <a:latin typeface="Myriad Pro Light" panose="020B0403030403020204" pitchFamily="34" charset="0"/>
            </a:endParaRPr>
          </a:p>
          <a:p>
            <a:pPr algn="ctr" fontAlgn="base"/>
            <a:r>
              <a:rPr lang="da-DK" sz="2000">
                <a:latin typeface="Myriad Pro Light" panose="020B0403030403020204" pitchFamily="34" charset="0"/>
              </a:rPr>
              <a:t>Hvad kan appen?</a:t>
            </a:r>
          </a:p>
        </p:txBody>
      </p:sp>
      <p:pic>
        <p:nvPicPr>
          <p:cNvPr id="31" name="Picture 17" descr="A grey smiley face with a halo&#10;&#10;AI-generated content may be incorrect.">
            <a:extLst>
              <a:ext uri="{FF2B5EF4-FFF2-40B4-BE49-F238E27FC236}">
                <a16:creationId xmlns:a16="http://schemas.microsoft.com/office/drawing/2014/main" id="{08609885-38EE-4EEB-0AB9-210A6D5C5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92958" l="9459" r="89189">
                        <a14:foregroundMark x1="37838" y1="92958" x2="37838" y2="92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43570" y="637379"/>
            <a:ext cx="815504" cy="7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7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EC1D146D-8432-E43A-B670-834AD7684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B885D9-E327-6144-1715-4EBC3F85F697}"/>
              </a:ext>
            </a:extLst>
          </p:cNvPr>
          <p:cNvSpPr txBox="1"/>
          <p:nvPr/>
        </p:nvSpPr>
        <p:spPr>
          <a:xfrm rot="173128">
            <a:off x="3152642" y="305978"/>
            <a:ext cx="7102274" cy="6743707"/>
          </a:xfrm>
          <a:custGeom>
            <a:avLst/>
            <a:gdLst>
              <a:gd name="csX0" fmla="*/ 0 w 7102274"/>
              <a:gd name="csY0" fmla="*/ 0 h 6743707"/>
              <a:gd name="csX1" fmla="*/ 7102274 w 7102274"/>
              <a:gd name="csY1" fmla="*/ 0 h 6743707"/>
              <a:gd name="csX2" fmla="*/ 7102274 w 7102274"/>
              <a:gd name="csY2" fmla="*/ 6743707 h 6743707"/>
              <a:gd name="csX3" fmla="*/ 0 w 7102274"/>
              <a:gd name="csY3" fmla="*/ 6743707 h 6743707"/>
              <a:gd name="csX4" fmla="*/ 0 w 7102274"/>
              <a:gd name="csY4" fmla="*/ 0 h 67437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102274" h="6743707" fill="none" extrusionOk="0">
                <a:moveTo>
                  <a:pt x="0" y="0"/>
                </a:moveTo>
                <a:cubicBezTo>
                  <a:pt x="3198541" y="-49533"/>
                  <a:pt x="4730376" y="-14809"/>
                  <a:pt x="7102274" y="0"/>
                </a:cubicBezTo>
                <a:cubicBezTo>
                  <a:pt x="7189913" y="2550142"/>
                  <a:pt x="7029595" y="6001809"/>
                  <a:pt x="7102274" y="6743707"/>
                </a:cubicBezTo>
                <a:cubicBezTo>
                  <a:pt x="4404346" y="6695476"/>
                  <a:pt x="3483816" y="6828162"/>
                  <a:pt x="0" y="6743707"/>
                </a:cubicBezTo>
                <a:cubicBezTo>
                  <a:pt x="-38581" y="5483682"/>
                  <a:pt x="63341" y="2666004"/>
                  <a:pt x="0" y="0"/>
                </a:cubicBezTo>
                <a:close/>
              </a:path>
              <a:path w="7102274" h="6743707" stroke="0" extrusionOk="0">
                <a:moveTo>
                  <a:pt x="0" y="0"/>
                </a:moveTo>
                <a:cubicBezTo>
                  <a:pt x="1441324" y="118645"/>
                  <a:pt x="5146812" y="116012"/>
                  <a:pt x="7102274" y="0"/>
                </a:cubicBezTo>
                <a:cubicBezTo>
                  <a:pt x="6969392" y="2433883"/>
                  <a:pt x="7187225" y="5019610"/>
                  <a:pt x="7102274" y="6743707"/>
                </a:cubicBezTo>
                <a:cubicBezTo>
                  <a:pt x="6237695" y="6878307"/>
                  <a:pt x="3478883" y="6586511"/>
                  <a:pt x="0" y="6743707"/>
                </a:cubicBezTo>
                <a:cubicBezTo>
                  <a:pt x="-20187" y="5447717"/>
                  <a:pt x="-152480" y="71074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7" name="Afrundet rektangel 22">
            <a:extLst>
              <a:ext uri="{FF2B5EF4-FFF2-40B4-BE49-F238E27FC236}">
                <a16:creationId xmlns:a16="http://schemas.microsoft.com/office/drawing/2014/main" id="{2A9FC10D-FDAE-EDDE-757A-4C43FF633703}"/>
              </a:ext>
            </a:extLst>
          </p:cNvPr>
          <p:cNvSpPr/>
          <p:nvPr/>
        </p:nvSpPr>
        <p:spPr>
          <a:xfrm rot="1283363">
            <a:off x="8723478" y="-510879"/>
            <a:ext cx="4156975" cy="3465444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endParaRPr lang="da-DK" sz="1600" dirty="0">
              <a:latin typeface="Myriad Pro Light" panose="020B0403030403020204" pitchFamily="34" charset="0"/>
            </a:endParaRPr>
          </a:p>
        </p:txBody>
      </p:sp>
      <p:pic>
        <p:nvPicPr>
          <p:cNvPr id="6" name="Picture 5" descr="A screen shot of a phone&#10;&#10;AI-generated content may be incorrect.">
            <a:extLst>
              <a:ext uri="{FF2B5EF4-FFF2-40B4-BE49-F238E27FC236}">
                <a16:creationId xmlns:a16="http://schemas.microsoft.com/office/drawing/2014/main" id="{A02160E7-8E56-A478-3FC4-BAD048215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0510">
            <a:off x="3392613" y="2097906"/>
            <a:ext cx="1312102" cy="1323222"/>
          </a:xfrm>
          <a:prstGeom prst="rect">
            <a:avLst/>
          </a:prstGeom>
        </p:spPr>
      </p:pic>
      <p:sp>
        <p:nvSpPr>
          <p:cNvPr id="34" name="Kombinationstegning 1">
            <a:extLst>
              <a:ext uri="{FF2B5EF4-FFF2-40B4-BE49-F238E27FC236}">
                <a16:creationId xmlns:a16="http://schemas.microsoft.com/office/drawing/2014/main" id="{5758E430-3B4A-A519-661B-A1413E7570EC}"/>
              </a:ext>
            </a:extLst>
          </p:cNvPr>
          <p:cNvSpPr/>
          <p:nvPr/>
        </p:nvSpPr>
        <p:spPr>
          <a:xfrm>
            <a:off x="3969118" y="3268179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2" name="Picture 51" descr="A black and white rectangular object with a magnifying glass&#10;&#10;AI-generated content may be incorrect.">
            <a:extLst>
              <a:ext uri="{FF2B5EF4-FFF2-40B4-BE49-F238E27FC236}">
                <a16:creationId xmlns:a16="http://schemas.microsoft.com/office/drawing/2014/main" id="{305A60FD-47AD-489D-9D6C-8747A5D43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183" y="3252110"/>
            <a:ext cx="1008354" cy="44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CFBB85DE-46A1-4B44-E5FA-F4DBA5D12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690" y="2468500"/>
            <a:ext cx="1252122" cy="1273166"/>
          </a:xfrm>
          <a:prstGeom prst="rect">
            <a:avLst/>
          </a:prstGeom>
        </p:spPr>
      </p:pic>
      <p:pic>
        <p:nvPicPr>
          <p:cNvPr id="9" name="Picture 8" descr="A screen shot of a phone&#10;&#10;AI-generated content may be incorrect.">
            <a:extLst>
              <a:ext uri="{FF2B5EF4-FFF2-40B4-BE49-F238E27FC236}">
                <a16:creationId xmlns:a16="http://schemas.microsoft.com/office/drawing/2014/main" id="{5450E647-7D3A-5BF1-9467-B95175CA1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464" y="3669875"/>
            <a:ext cx="1273166" cy="12731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E8DEE1F-B3A0-757E-4FCE-DAE978A386DC}"/>
              </a:ext>
            </a:extLst>
          </p:cNvPr>
          <p:cNvSpPr txBox="1"/>
          <p:nvPr/>
        </p:nvSpPr>
        <p:spPr>
          <a:xfrm>
            <a:off x="4025961" y="3422218"/>
            <a:ext cx="11929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Børn </a:t>
            </a:r>
            <a:r>
              <a:rPr lang="da-DK" sz="105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fÅr</a:t>
            </a:r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at vide, når </a:t>
            </a:r>
            <a:r>
              <a:rPr lang="da-DK" sz="105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da-DK" sz="105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iKKE</a:t>
            </a:r>
            <a:r>
              <a:rPr lang="da-DK" sz="105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har trænet i </a:t>
            </a:r>
          </a:p>
          <a:p>
            <a:r>
              <a:rPr lang="da-DK" sz="1050" b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 dage</a:t>
            </a:r>
            <a:endParaRPr lang="da-DK" sz="105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1668735-0E50-EBC7-409C-E6F1134B720E}"/>
              </a:ext>
            </a:extLst>
          </p:cNvPr>
          <p:cNvSpPr txBox="1">
            <a:spLocks/>
          </p:cNvSpPr>
          <p:nvPr/>
        </p:nvSpPr>
        <p:spPr>
          <a:xfrm rot="186417">
            <a:off x="5486449" y="779885"/>
            <a:ext cx="5640059" cy="9283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 lnSpcReduction="1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da-DK" sz="3200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r>
              <a:rPr lang="da-DK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sLANK</a:t>
            </a:r>
            <a:r>
              <a:rPr lang="da-DK" sz="32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da-DK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DiN</a:t>
            </a:r>
            <a:r>
              <a:rPr lang="da-DK" sz="32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da-DK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3200" dirty="0"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</a:p>
        </p:txBody>
      </p:sp>
      <p:sp>
        <p:nvSpPr>
          <p:cNvPr id="13" name="Kombinationstegning 1">
            <a:extLst>
              <a:ext uri="{FF2B5EF4-FFF2-40B4-BE49-F238E27FC236}">
                <a16:creationId xmlns:a16="http://schemas.microsoft.com/office/drawing/2014/main" id="{88E91CA6-967E-6BE8-2424-6B8BF1A5C0F6}"/>
              </a:ext>
            </a:extLst>
          </p:cNvPr>
          <p:cNvSpPr/>
          <p:nvPr/>
        </p:nvSpPr>
        <p:spPr>
          <a:xfrm>
            <a:off x="2905613" y="3201836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D564D-08F9-9DDD-A04A-1063406AD314}"/>
              </a:ext>
            </a:extLst>
          </p:cNvPr>
          <p:cNvSpPr txBox="1"/>
          <p:nvPr/>
        </p:nvSpPr>
        <p:spPr>
          <a:xfrm>
            <a:off x="2989471" y="3440517"/>
            <a:ext cx="1192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bliver mindet om at lave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øvelseR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da-DK" sz="11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7F8F20-4315-D15D-BCD6-E618C240BB7C}"/>
              </a:ext>
            </a:extLst>
          </p:cNvPr>
          <p:cNvSpPr txBox="1"/>
          <p:nvPr/>
        </p:nvSpPr>
        <p:spPr>
          <a:xfrm>
            <a:off x="8196849" y="3895498"/>
            <a:ext cx="1430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bØRn</a:t>
            </a:r>
            <a:r>
              <a:rPr lang="da-DK" sz="1100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KAN </a:t>
            </a:r>
            <a:r>
              <a:rPr lang="da-DK" sz="1100" dirty="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SøGE</a:t>
            </a:r>
            <a:r>
              <a:rPr lang="da-DK" sz="1100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NYE ØVELSER </a:t>
            </a:r>
            <a:r>
              <a:rPr lang="da-DK" sz="1100" dirty="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tIL</a:t>
            </a:r>
            <a:r>
              <a:rPr lang="da-DK" sz="1100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DERES </a:t>
            </a:r>
            <a:r>
              <a:rPr lang="da-DK" sz="1100" dirty="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endParaRPr lang="da-DK" sz="1100" dirty="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da-DK" sz="1100" dirty="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da-DK" sz="1100" dirty="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da-DK" sz="1100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(AI holder øje med hvad </a:t>
            </a:r>
            <a:r>
              <a:rPr lang="da-DK" sz="1100" dirty="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100" dirty="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kan klare)</a:t>
            </a:r>
            <a:endParaRPr lang="da-DK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Kombinationstegning 1">
            <a:extLst>
              <a:ext uri="{FF2B5EF4-FFF2-40B4-BE49-F238E27FC236}">
                <a16:creationId xmlns:a16="http://schemas.microsoft.com/office/drawing/2014/main" id="{C59C0EAD-40A8-86AE-2239-EF20F3320027}"/>
              </a:ext>
            </a:extLst>
          </p:cNvPr>
          <p:cNvSpPr/>
          <p:nvPr/>
        </p:nvSpPr>
        <p:spPr>
          <a:xfrm>
            <a:off x="6701407" y="3188537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D9092-0B5C-DE48-268C-D7B4BF8274EC}"/>
              </a:ext>
            </a:extLst>
          </p:cNvPr>
          <p:cNvSpPr txBox="1"/>
          <p:nvPr/>
        </p:nvSpPr>
        <p:spPr>
          <a:xfrm>
            <a:off x="6737630" y="3295367"/>
            <a:ext cx="1192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Øvelser han mangler</a:t>
            </a:r>
          </a:p>
          <a:p>
            <a:endParaRPr lang="da-DK" sz="1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A0D9096-42F2-1A7B-BEB1-AA9745631110}"/>
              </a:ext>
            </a:extLst>
          </p:cNvPr>
          <p:cNvSpPr/>
          <p:nvPr/>
        </p:nvSpPr>
        <p:spPr>
          <a:xfrm>
            <a:off x="5155405" y="1918083"/>
            <a:ext cx="2846360" cy="4777740"/>
          </a:xfrm>
          <a:custGeom>
            <a:avLst/>
            <a:gdLst>
              <a:gd name="csX0" fmla="*/ 0 w 2846360"/>
              <a:gd name="csY0" fmla="*/ 474403 h 4777740"/>
              <a:gd name="csX1" fmla="*/ 474403 w 2846360"/>
              <a:gd name="csY1" fmla="*/ 0 h 4777740"/>
              <a:gd name="csX2" fmla="*/ 986743 w 2846360"/>
              <a:gd name="csY2" fmla="*/ 0 h 4777740"/>
              <a:gd name="csX3" fmla="*/ 1442156 w 2846360"/>
              <a:gd name="csY3" fmla="*/ 0 h 4777740"/>
              <a:gd name="csX4" fmla="*/ 1878593 w 2846360"/>
              <a:gd name="csY4" fmla="*/ 0 h 4777740"/>
              <a:gd name="csX5" fmla="*/ 2371957 w 2846360"/>
              <a:gd name="csY5" fmla="*/ 0 h 4777740"/>
              <a:gd name="csX6" fmla="*/ 2846360 w 2846360"/>
              <a:gd name="csY6" fmla="*/ 474403 h 4777740"/>
              <a:gd name="csX7" fmla="*/ 2846360 w 2846360"/>
              <a:gd name="csY7" fmla="*/ 1021394 h 4777740"/>
              <a:gd name="csX8" fmla="*/ 2846360 w 2846360"/>
              <a:gd name="csY8" fmla="*/ 1644963 h 4777740"/>
              <a:gd name="csX9" fmla="*/ 2846360 w 2846360"/>
              <a:gd name="csY9" fmla="*/ 2077085 h 4777740"/>
              <a:gd name="csX10" fmla="*/ 2846360 w 2846360"/>
              <a:gd name="csY10" fmla="*/ 2624076 h 4777740"/>
              <a:gd name="csX11" fmla="*/ 2846360 w 2846360"/>
              <a:gd name="csY11" fmla="*/ 3171067 h 4777740"/>
              <a:gd name="csX12" fmla="*/ 2846360 w 2846360"/>
              <a:gd name="csY12" fmla="*/ 3679768 h 4777740"/>
              <a:gd name="csX13" fmla="*/ 2846360 w 2846360"/>
              <a:gd name="csY13" fmla="*/ 4303337 h 4777740"/>
              <a:gd name="csX14" fmla="*/ 2371957 w 2846360"/>
              <a:gd name="csY14" fmla="*/ 4777740 h 4777740"/>
              <a:gd name="csX15" fmla="*/ 1897569 w 2846360"/>
              <a:gd name="csY15" fmla="*/ 4777740 h 4777740"/>
              <a:gd name="csX16" fmla="*/ 1385229 w 2846360"/>
              <a:gd name="csY16" fmla="*/ 4777740 h 4777740"/>
              <a:gd name="csX17" fmla="*/ 910840 w 2846360"/>
              <a:gd name="csY17" fmla="*/ 4777740 h 4777740"/>
              <a:gd name="csX18" fmla="*/ 474403 w 2846360"/>
              <a:gd name="csY18" fmla="*/ 4777740 h 4777740"/>
              <a:gd name="csX19" fmla="*/ 0 w 2846360"/>
              <a:gd name="csY19" fmla="*/ 4303337 h 4777740"/>
              <a:gd name="csX20" fmla="*/ 0 w 2846360"/>
              <a:gd name="csY20" fmla="*/ 3718057 h 4777740"/>
              <a:gd name="csX21" fmla="*/ 0 w 2846360"/>
              <a:gd name="csY21" fmla="*/ 3247645 h 4777740"/>
              <a:gd name="csX22" fmla="*/ 0 w 2846360"/>
              <a:gd name="csY22" fmla="*/ 2700655 h 4777740"/>
              <a:gd name="csX23" fmla="*/ 0 w 2846360"/>
              <a:gd name="csY23" fmla="*/ 2268532 h 4777740"/>
              <a:gd name="csX24" fmla="*/ 0 w 2846360"/>
              <a:gd name="csY24" fmla="*/ 1836410 h 4777740"/>
              <a:gd name="csX25" fmla="*/ 0 w 2846360"/>
              <a:gd name="csY25" fmla="*/ 1289419 h 4777740"/>
              <a:gd name="csX26" fmla="*/ 0 w 2846360"/>
              <a:gd name="csY26" fmla="*/ 474403 h 47777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2846360" h="4777740" extrusionOk="0">
                <a:moveTo>
                  <a:pt x="0" y="474403"/>
                </a:moveTo>
                <a:cubicBezTo>
                  <a:pt x="-57720" y="176794"/>
                  <a:pt x="166081" y="17383"/>
                  <a:pt x="474403" y="0"/>
                </a:cubicBezTo>
                <a:cubicBezTo>
                  <a:pt x="629353" y="-11347"/>
                  <a:pt x="733001" y="33247"/>
                  <a:pt x="986743" y="0"/>
                </a:cubicBezTo>
                <a:cubicBezTo>
                  <a:pt x="1240485" y="-33247"/>
                  <a:pt x="1319355" y="17425"/>
                  <a:pt x="1442156" y="0"/>
                </a:cubicBezTo>
                <a:cubicBezTo>
                  <a:pt x="1564957" y="-17425"/>
                  <a:pt x="1744687" y="17680"/>
                  <a:pt x="1878593" y="0"/>
                </a:cubicBezTo>
                <a:cubicBezTo>
                  <a:pt x="2012499" y="-17680"/>
                  <a:pt x="2219637" y="49906"/>
                  <a:pt x="2371957" y="0"/>
                </a:cubicBezTo>
                <a:cubicBezTo>
                  <a:pt x="2654126" y="-41495"/>
                  <a:pt x="2804774" y="206029"/>
                  <a:pt x="2846360" y="474403"/>
                </a:cubicBezTo>
                <a:cubicBezTo>
                  <a:pt x="2890634" y="637080"/>
                  <a:pt x="2844983" y="775815"/>
                  <a:pt x="2846360" y="1021394"/>
                </a:cubicBezTo>
                <a:cubicBezTo>
                  <a:pt x="2847737" y="1266973"/>
                  <a:pt x="2845484" y="1348840"/>
                  <a:pt x="2846360" y="1644963"/>
                </a:cubicBezTo>
                <a:cubicBezTo>
                  <a:pt x="2847236" y="1941086"/>
                  <a:pt x="2844552" y="1947071"/>
                  <a:pt x="2846360" y="2077085"/>
                </a:cubicBezTo>
                <a:cubicBezTo>
                  <a:pt x="2848168" y="2207099"/>
                  <a:pt x="2796675" y="2513513"/>
                  <a:pt x="2846360" y="2624076"/>
                </a:cubicBezTo>
                <a:cubicBezTo>
                  <a:pt x="2896045" y="2734639"/>
                  <a:pt x="2820993" y="2900865"/>
                  <a:pt x="2846360" y="3171067"/>
                </a:cubicBezTo>
                <a:cubicBezTo>
                  <a:pt x="2871727" y="3441269"/>
                  <a:pt x="2824447" y="3497277"/>
                  <a:pt x="2846360" y="3679768"/>
                </a:cubicBezTo>
                <a:cubicBezTo>
                  <a:pt x="2868273" y="3862259"/>
                  <a:pt x="2827479" y="4147795"/>
                  <a:pt x="2846360" y="4303337"/>
                </a:cubicBezTo>
                <a:cubicBezTo>
                  <a:pt x="2860931" y="4547254"/>
                  <a:pt x="2607163" y="4767380"/>
                  <a:pt x="2371957" y="4777740"/>
                </a:cubicBezTo>
                <a:cubicBezTo>
                  <a:pt x="2223085" y="4786675"/>
                  <a:pt x="2083477" y="4752025"/>
                  <a:pt x="1897569" y="4777740"/>
                </a:cubicBezTo>
                <a:cubicBezTo>
                  <a:pt x="1711661" y="4803455"/>
                  <a:pt x="1546805" y="4718406"/>
                  <a:pt x="1385229" y="4777740"/>
                </a:cubicBezTo>
                <a:cubicBezTo>
                  <a:pt x="1223653" y="4837074"/>
                  <a:pt x="1020299" y="4745112"/>
                  <a:pt x="910840" y="4777740"/>
                </a:cubicBezTo>
                <a:cubicBezTo>
                  <a:pt x="801381" y="4810368"/>
                  <a:pt x="624266" y="4744319"/>
                  <a:pt x="474403" y="4777740"/>
                </a:cubicBezTo>
                <a:cubicBezTo>
                  <a:pt x="174078" y="4779318"/>
                  <a:pt x="35963" y="4500513"/>
                  <a:pt x="0" y="4303337"/>
                </a:cubicBezTo>
                <a:cubicBezTo>
                  <a:pt x="-67048" y="4016968"/>
                  <a:pt x="59560" y="3891310"/>
                  <a:pt x="0" y="3718057"/>
                </a:cubicBezTo>
                <a:cubicBezTo>
                  <a:pt x="-59560" y="3544804"/>
                  <a:pt x="2463" y="3417437"/>
                  <a:pt x="0" y="3247645"/>
                </a:cubicBezTo>
                <a:cubicBezTo>
                  <a:pt x="-2463" y="3077853"/>
                  <a:pt x="54124" y="2934432"/>
                  <a:pt x="0" y="2700655"/>
                </a:cubicBezTo>
                <a:cubicBezTo>
                  <a:pt x="-54124" y="2466878"/>
                  <a:pt x="50801" y="2482759"/>
                  <a:pt x="0" y="2268532"/>
                </a:cubicBezTo>
                <a:cubicBezTo>
                  <a:pt x="-50801" y="2054305"/>
                  <a:pt x="37747" y="1992261"/>
                  <a:pt x="0" y="1836410"/>
                </a:cubicBezTo>
                <a:cubicBezTo>
                  <a:pt x="-37747" y="1680559"/>
                  <a:pt x="8922" y="1519968"/>
                  <a:pt x="0" y="1289419"/>
                </a:cubicBezTo>
                <a:cubicBezTo>
                  <a:pt x="-8922" y="1058870"/>
                  <a:pt x="2102" y="688800"/>
                  <a:pt x="0" y="474403"/>
                </a:cubicBezTo>
                <a:close/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73FDD26-D0CD-8B50-1ACA-BE6325903DBD}"/>
              </a:ext>
            </a:extLst>
          </p:cNvPr>
          <p:cNvSpPr/>
          <p:nvPr/>
        </p:nvSpPr>
        <p:spPr>
          <a:xfrm rot="187519">
            <a:off x="8163224" y="2862969"/>
            <a:ext cx="1911707" cy="2615511"/>
          </a:xfrm>
          <a:custGeom>
            <a:avLst/>
            <a:gdLst>
              <a:gd name="csX0" fmla="*/ 0 w 1911707"/>
              <a:gd name="csY0" fmla="*/ 318624 h 2615511"/>
              <a:gd name="csX1" fmla="*/ 318624 w 1911707"/>
              <a:gd name="csY1" fmla="*/ 0 h 2615511"/>
              <a:gd name="csX2" fmla="*/ 768933 w 1911707"/>
              <a:gd name="csY2" fmla="*/ 0 h 2615511"/>
              <a:gd name="csX3" fmla="*/ 1181008 w 1911707"/>
              <a:gd name="csY3" fmla="*/ 0 h 2615511"/>
              <a:gd name="csX4" fmla="*/ 1593083 w 1911707"/>
              <a:gd name="csY4" fmla="*/ 0 h 2615511"/>
              <a:gd name="csX5" fmla="*/ 1911707 w 1911707"/>
              <a:gd name="csY5" fmla="*/ 318624 h 2615511"/>
              <a:gd name="csX6" fmla="*/ 1911707 w 1911707"/>
              <a:gd name="csY6" fmla="*/ 773624 h 2615511"/>
              <a:gd name="csX7" fmla="*/ 1911707 w 1911707"/>
              <a:gd name="csY7" fmla="*/ 1228625 h 2615511"/>
              <a:gd name="csX8" fmla="*/ 1911707 w 1911707"/>
              <a:gd name="csY8" fmla="*/ 1762756 h 2615511"/>
              <a:gd name="csX9" fmla="*/ 1911707 w 1911707"/>
              <a:gd name="csY9" fmla="*/ 2296887 h 2615511"/>
              <a:gd name="csX10" fmla="*/ 1593083 w 1911707"/>
              <a:gd name="csY10" fmla="*/ 2615511 h 2615511"/>
              <a:gd name="csX11" fmla="*/ 1155519 w 1911707"/>
              <a:gd name="csY11" fmla="*/ 2615511 h 2615511"/>
              <a:gd name="csX12" fmla="*/ 705210 w 1911707"/>
              <a:gd name="csY12" fmla="*/ 2615511 h 2615511"/>
              <a:gd name="csX13" fmla="*/ 318624 w 1911707"/>
              <a:gd name="csY13" fmla="*/ 2615511 h 2615511"/>
              <a:gd name="csX14" fmla="*/ 0 w 1911707"/>
              <a:gd name="csY14" fmla="*/ 2296887 h 2615511"/>
              <a:gd name="csX15" fmla="*/ 0 w 1911707"/>
              <a:gd name="csY15" fmla="*/ 1782539 h 2615511"/>
              <a:gd name="csX16" fmla="*/ 0 w 1911707"/>
              <a:gd name="csY16" fmla="*/ 1287973 h 2615511"/>
              <a:gd name="csX17" fmla="*/ 0 w 1911707"/>
              <a:gd name="csY17" fmla="*/ 852755 h 2615511"/>
              <a:gd name="csX18" fmla="*/ 0 w 1911707"/>
              <a:gd name="csY18" fmla="*/ 318624 h 26155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1911707" h="2615511" extrusionOk="0">
                <a:moveTo>
                  <a:pt x="0" y="318624"/>
                </a:moveTo>
                <a:cubicBezTo>
                  <a:pt x="-36886" y="119901"/>
                  <a:pt x="117379" y="9486"/>
                  <a:pt x="318624" y="0"/>
                </a:cubicBezTo>
                <a:cubicBezTo>
                  <a:pt x="490586" y="-22891"/>
                  <a:pt x="608247" y="325"/>
                  <a:pt x="768933" y="0"/>
                </a:cubicBezTo>
                <a:cubicBezTo>
                  <a:pt x="929619" y="-325"/>
                  <a:pt x="986835" y="30338"/>
                  <a:pt x="1181008" y="0"/>
                </a:cubicBezTo>
                <a:cubicBezTo>
                  <a:pt x="1375182" y="-30338"/>
                  <a:pt x="1445238" y="27752"/>
                  <a:pt x="1593083" y="0"/>
                </a:cubicBezTo>
                <a:cubicBezTo>
                  <a:pt x="1763221" y="-18789"/>
                  <a:pt x="1923776" y="97992"/>
                  <a:pt x="1911707" y="318624"/>
                </a:cubicBezTo>
                <a:cubicBezTo>
                  <a:pt x="1966146" y="502323"/>
                  <a:pt x="1894428" y="599237"/>
                  <a:pt x="1911707" y="773624"/>
                </a:cubicBezTo>
                <a:cubicBezTo>
                  <a:pt x="1928986" y="948011"/>
                  <a:pt x="1892835" y="1014501"/>
                  <a:pt x="1911707" y="1228625"/>
                </a:cubicBezTo>
                <a:cubicBezTo>
                  <a:pt x="1930579" y="1442749"/>
                  <a:pt x="1878361" y="1499242"/>
                  <a:pt x="1911707" y="1762756"/>
                </a:cubicBezTo>
                <a:cubicBezTo>
                  <a:pt x="1945053" y="2026270"/>
                  <a:pt x="1900143" y="2030725"/>
                  <a:pt x="1911707" y="2296887"/>
                </a:cubicBezTo>
                <a:cubicBezTo>
                  <a:pt x="1894079" y="2471850"/>
                  <a:pt x="1771092" y="2609921"/>
                  <a:pt x="1593083" y="2615511"/>
                </a:cubicBezTo>
                <a:cubicBezTo>
                  <a:pt x="1386070" y="2667122"/>
                  <a:pt x="1253788" y="2582885"/>
                  <a:pt x="1155519" y="2615511"/>
                </a:cubicBezTo>
                <a:cubicBezTo>
                  <a:pt x="1057250" y="2648137"/>
                  <a:pt x="926661" y="2595827"/>
                  <a:pt x="705210" y="2615511"/>
                </a:cubicBezTo>
                <a:cubicBezTo>
                  <a:pt x="483759" y="2635195"/>
                  <a:pt x="432440" y="2571219"/>
                  <a:pt x="318624" y="2615511"/>
                </a:cubicBezTo>
                <a:cubicBezTo>
                  <a:pt x="119920" y="2619244"/>
                  <a:pt x="-26097" y="2454851"/>
                  <a:pt x="0" y="2296887"/>
                </a:cubicBezTo>
                <a:cubicBezTo>
                  <a:pt x="-26583" y="2116121"/>
                  <a:pt x="22189" y="1931546"/>
                  <a:pt x="0" y="1782539"/>
                </a:cubicBezTo>
                <a:cubicBezTo>
                  <a:pt x="-22189" y="1633532"/>
                  <a:pt x="10582" y="1500128"/>
                  <a:pt x="0" y="1287973"/>
                </a:cubicBezTo>
                <a:cubicBezTo>
                  <a:pt x="-10582" y="1075818"/>
                  <a:pt x="6737" y="943407"/>
                  <a:pt x="0" y="852755"/>
                </a:cubicBezTo>
                <a:cubicBezTo>
                  <a:pt x="-6737" y="762103"/>
                  <a:pt x="33907" y="529877"/>
                  <a:pt x="0" y="318624"/>
                </a:cubicBezTo>
                <a:close/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53E8C96-5A1A-AC17-15BC-2D88D3C97ACC}"/>
              </a:ext>
            </a:extLst>
          </p:cNvPr>
          <p:cNvSpPr/>
          <p:nvPr/>
        </p:nvSpPr>
        <p:spPr>
          <a:xfrm rot="16523124" flipH="1" flipV="1">
            <a:off x="5463848" y="3869772"/>
            <a:ext cx="610825" cy="45719"/>
          </a:xfrm>
          <a:custGeom>
            <a:avLst/>
            <a:gdLst>
              <a:gd name="csX0" fmla="*/ 0 w 610825"/>
              <a:gd name="csY0" fmla="*/ 0 h 45719"/>
              <a:gd name="csX1" fmla="*/ 33667 w 610825"/>
              <a:gd name="csY1" fmla="*/ 2949 h 45719"/>
              <a:gd name="csX2" fmla="*/ 48096 w 610825"/>
              <a:gd name="csY2" fmla="*/ 4424 h 45719"/>
              <a:gd name="csX3" fmla="*/ 81763 w 610825"/>
              <a:gd name="csY3" fmla="*/ 11798 h 45719"/>
              <a:gd name="csX4" fmla="*/ 101002 w 610825"/>
              <a:gd name="csY4" fmla="*/ 14748 h 45719"/>
              <a:gd name="csX5" fmla="*/ 110621 w 610825"/>
              <a:gd name="csY5" fmla="*/ 19172 h 45719"/>
              <a:gd name="csX6" fmla="*/ 125050 w 610825"/>
              <a:gd name="csY6" fmla="*/ 20647 h 45719"/>
              <a:gd name="csX7" fmla="*/ 139479 w 610825"/>
              <a:gd name="csY7" fmla="*/ 23596 h 45719"/>
              <a:gd name="csX8" fmla="*/ 153908 w 610825"/>
              <a:gd name="csY8" fmla="*/ 25071 h 45719"/>
              <a:gd name="csX9" fmla="*/ 177956 w 610825"/>
              <a:gd name="csY9" fmla="*/ 28021 h 45719"/>
              <a:gd name="csX10" fmla="*/ 206814 w 610825"/>
              <a:gd name="csY10" fmla="*/ 33920 h 45719"/>
              <a:gd name="csX11" fmla="*/ 230862 w 610825"/>
              <a:gd name="csY11" fmla="*/ 35395 h 45719"/>
              <a:gd name="csX12" fmla="*/ 264530 w 610825"/>
              <a:gd name="csY12" fmla="*/ 36870 h 45719"/>
              <a:gd name="csX13" fmla="*/ 283769 w 610825"/>
              <a:gd name="csY13" fmla="*/ 38344 h 45719"/>
              <a:gd name="csX14" fmla="*/ 331865 w 610825"/>
              <a:gd name="csY14" fmla="*/ 41294 h 45719"/>
              <a:gd name="csX15" fmla="*/ 370342 w 610825"/>
              <a:gd name="csY15" fmla="*/ 45719 h 45719"/>
              <a:gd name="csX16" fmla="*/ 480964 w 610825"/>
              <a:gd name="csY16" fmla="*/ 44244 h 45719"/>
              <a:gd name="csX17" fmla="*/ 514632 w 610825"/>
              <a:gd name="csY17" fmla="*/ 41294 h 45719"/>
              <a:gd name="csX18" fmla="*/ 548299 w 610825"/>
              <a:gd name="csY18" fmla="*/ 39819 h 45719"/>
              <a:gd name="csX19" fmla="*/ 601205 w 610825"/>
              <a:gd name="csY19" fmla="*/ 35395 h 45719"/>
              <a:gd name="csX20" fmla="*/ 610825 w 610825"/>
              <a:gd name="csY20" fmla="*/ 33920 h 45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0825" h="45719" extrusionOk="0">
                <a:moveTo>
                  <a:pt x="0" y="0"/>
                </a:moveTo>
                <a:cubicBezTo>
                  <a:pt x="8006" y="2256"/>
                  <a:pt x="18284" y="388"/>
                  <a:pt x="33667" y="2949"/>
                </a:cubicBezTo>
                <a:cubicBezTo>
                  <a:pt x="38830" y="3289"/>
                  <a:pt x="42819" y="3933"/>
                  <a:pt x="48096" y="4424"/>
                </a:cubicBezTo>
                <a:cubicBezTo>
                  <a:pt x="58547" y="5668"/>
                  <a:pt x="72938" y="9665"/>
                  <a:pt x="81763" y="11798"/>
                </a:cubicBezTo>
                <a:cubicBezTo>
                  <a:pt x="87880" y="12577"/>
                  <a:pt x="94419" y="14218"/>
                  <a:pt x="101002" y="14748"/>
                </a:cubicBezTo>
                <a:cubicBezTo>
                  <a:pt x="104343" y="16248"/>
                  <a:pt x="105768" y="17651"/>
                  <a:pt x="110621" y="19172"/>
                </a:cubicBezTo>
                <a:cubicBezTo>
                  <a:pt x="115123" y="19833"/>
                  <a:pt x="121263" y="20113"/>
                  <a:pt x="125050" y="20647"/>
                </a:cubicBezTo>
                <a:cubicBezTo>
                  <a:pt x="130049" y="21031"/>
                  <a:pt x="134583" y="23268"/>
                  <a:pt x="139479" y="23596"/>
                </a:cubicBezTo>
                <a:cubicBezTo>
                  <a:pt x="143973" y="24489"/>
                  <a:pt x="149520" y="24642"/>
                  <a:pt x="153908" y="25071"/>
                </a:cubicBezTo>
                <a:cubicBezTo>
                  <a:pt x="162016" y="26281"/>
                  <a:pt x="170245" y="26952"/>
                  <a:pt x="177956" y="28021"/>
                </a:cubicBezTo>
                <a:cubicBezTo>
                  <a:pt x="187906" y="27851"/>
                  <a:pt x="193793" y="33748"/>
                  <a:pt x="206814" y="33920"/>
                </a:cubicBezTo>
                <a:cubicBezTo>
                  <a:pt x="214597" y="34196"/>
                  <a:pt x="221280" y="34215"/>
                  <a:pt x="230862" y="35395"/>
                </a:cubicBezTo>
                <a:cubicBezTo>
                  <a:pt x="240155" y="35593"/>
                  <a:pt x="252893" y="37797"/>
                  <a:pt x="264530" y="36870"/>
                </a:cubicBezTo>
                <a:cubicBezTo>
                  <a:pt x="272051" y="37351"/>
                  <a:pt x="278103" y="38317"/>
                  <a:pt x="283769" y="38344"/>
                </a:cubicBezTo>
                <a:cubicBezTo>
                  <a:pt x="301218" y="40314"/>
                  <a:pt x="315140" y="39413"/>
                  <a:pt x="331865" y="41294"/>
                </a:cubicBezTo>
                <a:cubicBezTo>
                  <a:pt x="361779" y="45674"/>
                  <a:pt x="349017" y="42891"/>
                  <a:pt x="370342" y="45719"/>
                </a:cubicBezTo>
                <a:cubicBezTo>
                  <a:pt x="409552" y="46443"/>
                  <a:pt x="447484" y="47399"/>
                  <a:pt x="480964" y="44244"/>
                </a:cubicBezTo>
                <a:cubicBezTo>
                  <a:pt x="499846" y="43859"/>
                  <a:pt x="498051" y="42899"/>
                  <a:pt x="514632" y="41294"/>
                </a:cubicBezTo>
                <a:cubicBezTo>
                  <a:pt x="524241" y="40962"/>
                  <a:pt x="536519" y="37806"/>
                  <a:pt x="548299" y="39819"/>
                </a:cubicBezTo>
                <a:cubicBezTo>
                  <a:pt x="556169" y="36169"/>
                  <a:pt x="586802" y="35059"/>
                  <a:pt x="601205" y="35395"/>
                </a:cubicBezTo>
                <a:cubicBezTo>
                  <a:pt x="604850" y="35258"/>
                  <a:pt x="607129" y="34677"/>
                  <a:pt x="610825" y="33920"/>
                </a:cubicBezTo>
              </a:path>
            </a:pathLst>
          </a:custGeom>
          <a:noFill/>
          <a:ln w="3810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74E6B41-C30B-7BCE-2A60-66344C6F0BA2}"/>
              </a:ext>
            </a:extLst>
          </p:cNvPr>
          <p:cNvSpPr/>
          <p:nvPr/>
        </p:nvSpPr>
        <p:spPr>
          <a:xfrm rot="10800000" flipH="1" flipV="1">
            <a:off x="4239588" y="2644248"/>
            <a:ext cx="1575117" cy="51806"/>
          </a:xfrm>
          <a:custGeom>
            <a:avLst/>
            <a:gdLst>
              <a:gd name="csX0" fmla="*/ 0 w 1575117"/>
              <a:gd name="csY0" fmla="*/ 0 h 51806"/>
              <a:gd name="csX1" fmla="*/ 86817 w 1575117"/>
              <a:gd name="csY1" fmla="*/ 3342 h 51806"/>
              <a:gd name="csX2" fmla="*/ 124024 w 1575117"/>
              <a:gd name="csY2" fmla="*/ 5013 h 51806"/>
              <a:gd name="csX3" fmla="*/ 210842 w 1575117"/>
              <a:gd name="csY3" fmla="*/ 13369 h 51806"/>
              <a:gd name="csX4" fmla="*/ 260452 w 1575117"/>
              <a:gd name="csY4" fmla="*/ 16711 h 51806"/>
              <a:gd name="csX5" fmla="*/ 285257 w 1575117"/>
              <a:gd name="csY5" fmla="*/ 21725 h 51806"/>
              <a:gd name="csX6" fmla="*/ 322464 w 1575117"/>
              <a:gd name="csY6" fmla="*/ 23396 h 51806"/>
              <a:gd name="csX7" fmla="*/ 359672 w 1575117"/>
              <a:gd name="csY7" fmla="*/ 26738 h 51806"/>
              <a:gd name="csX8" fmla="*/ 396879 w 1575117"/>
              <a:gd name="csY8" fmla="*/ 28409 h 51806"/>
              <a:gd name="csX9" fmla="*/ 458892 w 1575117"/>
              <a:gd name="csY9" fmla="*/ 31752 h 51806"/>
              <a:gd name="csX10" fmla="*/ 533307 w 1575117"/>
              <a:gd name="csY10" fmla="*/ 38436 h 51806"/>
              <a:gd name="csX11" fmla="*/ 595319 w 1575117"/>
              <a:gd name="csY11" fmla="*/ 40107 h 51806"/>
              <a:gd name="csX12" fmla="*/ 682137 w 1575117"/>
              <a:gd name="csY12" fmla="*/ 41779 h 51806"/>
              <a:gd name="csX13" fmla="*/ 731747 w 1575117"/>
              <a:gd name="csY13" fmla="*/ 43450 h 51806"/>
              <a:gd name="csX14" fmla="*/ 855772 w 1575117"/>
              <a:gd name="csY14" fmla="*/ 46792 h 51806"/>
              <a:gd name="csX15" fmla="*/ 954992 w 1575117"/>
              <a:gd name="csY15" fmla="*/ 51806 h 51806"/>
              <a:gd name="csX16" fmla="*/ 1240249 w 1575117"/>
              <a:gd name="csY16" fmla="*/ 50134 h 51806"/>
              <a:gd name="csX17" fmla="*/ 1327067 w 1575117"/>
              <a:gd name="csY17" fmla="*/ 46792 h 51806"/>
              <a:gd name="csX18" fmla="*/ 1413884 w 1575117"/>
              <a:gd name="csY18" fmla="*/ 45121 h 51806"/>
              <a:gd name="csX19" fmla="*/ 1550312 w 1575117"/>
              <a:gd name="csY19" fmla="*/ 40107 h 51806"/>
              <a:gd name="csX20" fmla="*/ 1575117 w 1575117"/>
              <a:gd name="csY20" fmla="*/ 38436 h 518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1575117" h="51806" extrusionOk="0">
                <a:moveTo>
                  <a:pt x="0" y="0"/>
                </a:moveTo>
                <a:cubicBezTo>
                  <a:pt x="41966" y="2052"/>
                  <a:pt x="44134" y="-826"/>
                  <a:pt x="86817" y="3342"/>
                </a:cubicBezTo>
                <a:cubicBezTo>
                  <a:pt x="100307" y="3511"/>
                  <a:pt x="111659" y="4410"/>
                  <a:pt x="124024" y="5013"/>
                </a:cubicBezTo>
                <a:cubicBezTo>
                  <a:pt x="151549" y="5306"/>
                  <a:pt x="187282" y="6939"/>
                  <a:pt x="210842" y="13369"/>
                </a:cubicBezTo>
                <a:cubicBezTo>
                  <a:pt x="226887" y="10865"/>
                  <a:pt x="242542" y="19256"/>
                  <a:pt x="260452" y="16711"/>
                </a:cubicBezTo>
                <a:cubicBezTo>
                  <a:pt x="269268" y="18489"/>
                  <a:pt x="272983" y="19697"/>
                  <a:pt x="285257" y="21725"/>
                </a:cubicBezTo>
                <a:cubicBezTo>
                  <a:pt x="296662" y="22142"/>
                  <a:pt x="312467" y="22975"/>
                  <a:pt x="322464" y="23396"/>
                </a:cubicBezTo>
                <a:cubicBezTo>
                  <a:pt x="335117" y="22676"/>
                  <a:pt x="346999" y="26959"/>
                  <a:pt x="359672" y="26738"/>
                </a:cubicBezTo>
                <a:cubicBezTo>
                  <a:pt x="370927" y="29636"/>
                  <a:pt x="386801" y="28495"/>
                  <a:pt x="396879" y="28409"/>
                </a:cubicBezTo>
                <a:cubicBezTo>
                  <a:pt x="418008" y="32711"/>
                  <a:pt x="438239" y="31992"/>
                  <a:pt x="458892" y="31752"/>
                </a:cubicBezTo>
                <a:cubicBezTo>
                  <a:pt x="484649" y="29818"/>
                  <a:pt x="503481" y="37832"/>
                  <a:pt x="533307" y="38436"/>
                </a:cubicBezTo>
                <a:cubicBezTo>
                  <a:pt x="552373" y="37507"/>
                  <a:pt x="570622" y="37665"/>
                  <a:pt x="595319" y="40107"/>
                </a:cubicBezTo>
                <a:cubicBezTo>
                  <a:pt x="622734" y="40475"/>
                  <a:pt x="652304" y="44508"/>
                  <a:pt x="682137" y="41779"/>
                </a:cubicBezTo>
                <a:cubicBezTo>
                  <a:pt x="702187" y="42572"/>
                  <a:pt x="717225" y="44035"/>
                  <a:pt x="731747" y="43450"/>
                </a:cubicBezTo>
                <a:cubicBezTo>
                  <a:pt x="778425" y="48067"/>
                  <a:pt x="813379" y="44641"/>
                  <a:pt x="855772" y="46792"/>
                </a:cubicBezTo>
                <a:cubicBezTo>
                  <a:pt x="931520" y="51965"/>
                  <a:pt x="902177" y="46990"/>
                  <a:pt x="954992" y="51806"/>
                </a:cubicBezTo>
                <a:cubicBezTo>
                  <a:pt x="1061375" y="57129"/>
                  <a:pt x="1163719" y="63890"/>
                  <a:pt x="1240249" y="50134"/>
                </a:cubicBezTo>
                <a:cubicBezTo>
                  <a:pt x="1288301" y="50055"/>
                  <a:pt x="1284046" y="48442"/>
                  <a:pt x="1327067" y="46792"/>
                </a:cubicBezTo>
                <a:cubicBezTo>
                  <a:pt x="1349658" y="47430"/>
                  <a:pt x="1384857" y="44425"/>
                  <a:pt x="1413884" y="45121"/>
                </a:cubicBezTo>
                <a:cubicBezTo>
                  <a:pt x="1434082" y="36277"/>
                  <a:pt x="1512984" y="36143"/>
                  <a:pt x="1550312" y="40107"/>
                </a:cubicBezTo>
                <a:cubicBezTo>
                  <a:pt x="1560317" y="40864"/>
                  <a:pt x="1566416" y="39227"/>
                  <a:pt x="1575117" y="38436"/>
                </a:cubicBezTo>
              </a:path>
            </a:pathLst>
          </a:custGeom>
          <a:noFill/>
          <a:ln w="3810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0DBEA3-0D4C-4589-60EE-DF41863D04E4}"/>
              </a:ext>
            </a:extLst>
          </p:cNvPr>
          <p:cNvSpPr txBox="1"/>
          <p:nvPr/>
        </p:nvSpPr>
        <p:spPr>
          <a:xfrm>
            <a:off x="5332479" y="5413939"/>
            <a:ext cx="1900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HVIS </a:t>
            </a:r>
            <a:r>
              <a:rPr lang="da-DK" sz="11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IKKE VIL LAVE EN ØVELSE SKAL HAN OVERFØRE </a:t>
            </a:r>
            <a:r>
              <a:rPr lang="da-DK" sz="1100" u="sng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10KR</a:t>
            </a:r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LOMMEPENGE</a:t>
            </a:r>
            <a:endParaRPr lang="da-DK" sz="11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0DB0EB8-CF9D-6ADC-C148-F8FB4A91149F}"/>
              </a:ext>
            </a:extLst>
          </p:cNvPr>
          <p:cNvSpPr/>
          <p:nvPr/>
        </p:nvSpPr>
        <p:spPr>
          <a:xfrm rot="15739920" flipH="1" flipV="1">
            <a:off x="6424975" y="5046507"/>
            <a:ext cx="610825" cy="45719"/>
          </a:xfrm>
          <a:custGeom>
            <a:avLst/>
            <a:gdLst>
              <a:gd name="csX0" fmla="*/ 0 w 610825"/>
              <a:gd name="csY0" fmla="*/ 0 h 45719"/>
              <a:gd name="csX1" fmla="*/ 33667 w 610825"/>
              <a:gd name="csY1" fmla="*/ 2949 h 45719"/>
              <a:gd name="csX2" fmla="*/ 48096 w 610825"/>
              <a:gd name="csY2" fmla="*/ 4424 h 45719"/>
              <a:gd name="csX3" fmla="*/ 81763 w 610825"/>
              <a:gd name="csY3" fmla="*/ 11798 h 45719"/>
              <a:gd name="csX4" fmla="*/ 101002 w 610825"/>
              <a:gd name="csY4" fmla="*/ 14748 h 45719"/>
              <a:gd name="csX5" fmla="*/ 110621 w 610825"/>
              <a:gd name="csY5" fmla="*/ 19172 h 45719"/>
              <a:gd name="csX6" fmla="*/ 125050 w 610825"/>
              <a:gd name="csY6" fmla="*/ 20647 h 45719"/>
              <a:gd name="csX7" fmla="*/ 139479 w 610825"/>
              <a:gd name="csY7" fmla="*/ 23596 h 45719"/>
              <a:gd name="csX8" fmla="*/ 153908 w 610825"/>
              <a:gd name="csY8" fmla="*/ 25071 h 45719"/>
              <a:gd name="csX9" fmla="*/ 177956 w 610825"/>
              <a:gd name="csY9" fmla="*/ 28021 h 45719"/>
              <a:gd name="csX10" fmla="*/ 206814 w 610825"/>
              <a:gd name="csY10" fmla="*/ 33920 h 45719"/>
              <a:gd name="csX11" fmla="*/ 230862 w 610825"/>
              <a:gd name="csY11" fmla="*/ 35395 h 45719"/>
              <a:gd name="csX12" fmla="*/ 264530 w 610825"/>
              <a:gd name="csY12" fmla="*/ 36870 h 45719"/>
              <a:gd name="csX13" fmla="*/ 283769 w 610825"/>
              <a:gd name="csY13" fmla="*/ 38344 h 45719"/>
              <a:gd name="csX14" fmla="*/ 331865 w 610825"/>
              <a:gd name="csY14" fmla="*/ 41294 h 45719"/>
              <a:gd name="csX15" fmla="*/ 370342 w 610825"/>
              <a:gd name="csY15" fmla="*/ 45719 h 45719"/>
              <a:gd name="csX16" fmla="*/ 480964 w 610825"/>
              <a:gd name="csY16" fmla="*/ 44244 h 45719"/>
              <a:gd name="csX17" fmla="*/ 514632 w 610825"/>
              <a:gd name="csY17" fmla="*/ 41294 h 45719"/>
              <a:gd name="csX18" fmla="*/ 548299 w 610825"/>
              <a:gd name="csY18" fmla="*/ 39819 h 45719"/>
              <a:gd name="csX19" fmla="*/ 601205 w 610825"/>
              <a:gd name="csY19" fmla="*/ 35395 h 45719"/>
              <a:gd name="csX20" fmla="*/ 610825 w 610825"/>
              <a:gd name="csY20" fmla="*/ 33920 h 45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0825" h="45719" extrusionOk="0">
                <a:moveTo>
                  <a:pt x="0" y="0"/>
                </a:moveTo>
                <a:cubicBezTo>
                  <a:pt x="8006" y="2256"/>
                  <a:pt x="18284" y="388"/>
                  <a:pt x="33667" y="2949"/>
                </a:cubicBezTo>
                <a:cubicBezTo>
                  <a:pt x="38830" y="3289"/>
                  <a:pt x="42819" y="3933"/>
                  <a:pt x="48096" y="4424"/>
                </a:cubicBezTo>
                <a:cubicBezTo>
                  <a:pt x="58547" y="5668"/>
                  <a:pt x="72938" y="9665"/>
                  <a:pt x="81763" y="11798"/>
                </a:cubicBezTo>
                <a:cubicBezTo>
                  <a:pt x="87880" y="12577"/>
                  <a:pt x="94419" y="14218"/>
                  <a:pt x="101002" y="14748"/>
                </a:cubicBezTo>
                <a:cubicBezTo>
                  <a:pt x="104343" y="16248"/>
                  <a:pt x="105768" y="17651"/>
                  <a:pt x="110621" y="19172"/>
                </a:cubicBezTo>
                <a:cubicBezTo>
                  <a:pt x="115123" y="19833"/>
                  <a:pt x="121263" y="20113"/>
                  <a:pt x="125050" y="20647"/>
                </a:cubicBezTo>
                <a:cubicBezTo>
                  <a:pt x="130049" y="21031"/>
                  <a:pt x="134583" y="23268"/>
                  <a:pt x="139479" y="23596"/>
                </a:cubicBezTo>
                <a:cubicBezTo>
                  <a:pt x="143973" y="24489"/>
                  <a:pt x="149520" y="24642"/>
                  <a:pt x="153908" y="25071"/>
                </a:cubicBezTo>
                <a:cubicBezTo>
                  <a:pt x="162016" y="26281"/>
                  <a:pt x="170245" y="26952"/>
                  <a:pt x="177956" y="28021"/>
                </a:cubicBezTo>
                <a:cubicBezTo>
                  <a:pt x="187906" y="27851"/>
                  <a:pt x="193793" y="33748"/>
                  <a:pt x="206814" y="33920"/>
                </a:cubicBezTo>
                <a:cubicBezTo>
                  <a:pt x="214597" y="34196"/>
                  <a:pt x="221280" y="34215"/>
                  <a:pt x="230862" y="35395"/>
                </a:cubicBezTo>
                <a:cubicBezTo>
                  <a:pt x="240155" y="35593"/>
                  <a:pt x="252893" y="37797"/>
                  <a:pt x="264530" y="36870"/>
                </a:cubicBezTo>
                <a:cubicBezTo>
                  <a:pt x="272051" y="37351"/>
                  <a:pt x="278103" y="38317"/>
                  <a:pt x="283769" y="38344"/>
                </a:cubicBezTo>
                <a:cubicBezTo>
                  <a:pt x="301218" y="40314"/>
                  <a:pt x="315140" y="39413"/>
                  <a:pt x="331865" y="41294"/>
                </a:cubicBezTo>
                <a:cubicBezTo>
                  <a:pt x="361779" y="45674"/>
                  <a:pt x="349017" y="42891"/>
                  <a:pt x="370342" y="45719"/>
                </a:cubicBezTo>
                <a:cubicBezTo>
                  <a:pt x="409552" y="46443"/>
                  <a:pt x="447484" y="47399"/>
                  <a:pt x="480964" y="44244"/>
                </a:cubicBezTo>
                <a:cubicBezTo>
                  <a:pt x="499846" y="43859"/>
                  <a:pt x="498051" y="42899"/>
                  <a:pt x="514632" y="41294"/>
                </a:cubicBezTo>
                <a:cubicBezTo>
                  <a:pt x="524241" y="40962"/>
                  <a:pt x="536519" y="37806"/>
                  <a:pt x="548299" y="39819"/>
                </a:cubicBezTo>
                <a:cubicBezTo>
                  <a:pt x="556169" y="36169"/>
                  <a:pt x="586802" y="35059"/>
                  <a:pt x="601205" y="35395"/>
                </a:cubicBezTo>
                <a:cubicBezTo>
                  <a:pt x="604850" y="35258"/>
                  <a:pt x="607129" y="34677"/>
                  <a:pt x="610825" y="3392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Kombinationstegning 1">
            <a:extLst>
              <a:ext uri="{FF2B5EF4-FFF2-40B4-BE49-F238E27FC236}">
                <a16:creationId xmlns:a16="http://schemas.microsoft.com/office/drawing/2014/main" id="{BE4D32B6-27CE-65FE-D0C9-FA38D4997E95}"/>
              </a:ext>
            </a:extLst>
          </p:cNvPr>
          <p:cNvSpPr/>
          <p:nvPr/>
        </p:nvSpPr>
        <p:spPr>
          <a:xfrm>
            <a:off x="8177613" y="5626380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77F3FB-90A1-24EA-7925-DC8C9CD71647}"/>
              </a:ext>
            </a:extLst>
          </p:cNvPr>
          <p:cNvSpPr txBox="1"/>
          <p:nvPr/>
        </p:nvSpPr>
        <p:spPr>
          <a:xfrm rot="304889">
            <a:off x="8222162" y="6093141"/>
            <a:ext cx="1117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REKLAMER FOR CHIPS?</a:t>
            </a:r>
            <a:endParaRPr lang="da-DK" sz="11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8745311-6CDF-BE06-5948-5042DB4D1170}"/>
              </a:ext>
            </a:extLst>
          </p:cNvPr>
          <p:cNvSpPr/>
          <p:nvPr/>
        </p:nvSpPr>
        <p:spPr>
          <a:xfrm rot="2074418" flipH="1">
            <a:off x="7630594" y="5966764"/>
            <a:ext cx="610825" cy="134790"/>
          </a:xfrm>
          <a:custGeom>
            <a:avLst/>
            <a:gdLst>
              <a:gd name="csX0" fmla="*/ 0 w 610825"/>
              <a:gd name="csY0" fmla="*/ 0 h 134790"/>
              <a:gd name="csX1" fmla="*/ 33667 w 610825"/>
              <a:gd name="csY1" fmla="*/ 8696 h 134790"/>
              <a:gd name="csX2" fmla="*/ 48096 w 610825"/>
              <a:gd name="csY2" fmla="*/ 13044 h 134790"/>
              <a:gd name="csX3" fmla="*/ 81763 w 610825"/>
              <a:gd name="csY3" fmla="*/ 34784 h 134790"/>
              <a:gd name="csX4" fmla="*/ 101002 w 610825"/>
              <a:gd name="csY4" fmla="*/ 43480 h 134790"/>
              <a:gd name="csX5" fmla="*/ 110621 w 610825"/>
              <a:gd name="csY5" fmla="*/ 56524 h 134790"/>
              <a:gd name="csX6" fmla="*/ 125050 w 610825"/>
              <a:gd name="csY6" fmla="*/ 60872 h 134790"/>
              <a:gd name="csX7" fmla="*/ 139479 w 610825"/>
              <a:gd name="csY7" fmla="*/ 69569 h 134790"/>
              <a:gd name="csX8" fmla="*/ 153908 w 610825"/>
              <a:gd name="csY8" fmla="*/ 73917 h 134790"/>
              <a:gd name="csX9" fmla="*/ 177956 w 610825"/>
              <a:gd name="csY9" fmla="*/ 82613 h 134790"/>
              <a:gd name="csX10" fmla="*/ 206814 w 610825"/>
              <a:gd name="csY10" fmla="*/ 100005 h 134790"/>
              <a:gd name="csX11" fmla="*/ 230862 w 610825"/>
              <a:gd name="csY11" fmla="*/ 104353 h 134790"/>
              <a:gd name="csX12" fmla="*/ 264530 w 610825"/>
              <a:gd name="csY12" fmla="*/ 108701 h 134790"/>
              <a:gd name="csX13" fmla="*/ 283769 w 610825"/>
              <a:gd name="csY13" fmla="*/ 113049 h 134790"/>
              <a:gd name="csX14" fmla="*/ 331865 w 610825"/>
              <a:gd name="csY14" fmla="*/ 121745 h 134790"/>
              <a:gd name="csX15" fmla="*/ 370342 w 610825"/>
              <a:gd name="csY15" fmla="*/ 134790 h 134790"/>
              <a:gd name="csX16" fmla="*/ 480964 w 610825"/>
              <a:gd name="csY16" fmla="*/ 130441 h 134790"/>
              <a:gd name="csX17" fmla="*/ 514632 w 610825"/>
              <a:gd name="csY17" fmla="*/ 121745 h 134790"/>
              <a:gd name="csX18" fmla="*/ 548299 w 610825"/>
              <a:gd name="csY18" fmla="*/ 117397 h 134790"/>
              <a:gd name="csX19" fmla="*/ 601205 w 610825"/>
              <a:gd name="csY19" fmla="*/ 104353 h 134790"/>
              <a:gd name="csX20" fmla="*/ 610825 w 610825"/>
              <a:gd name="csY20" fmla="*/ 100005 h 1347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0825" h="134790" extrusionOk="0">
                <a:moveTo>
                  <a:pt x="0" y="0"/>
                </a:moveTo>
                <a:cubicBezTo>
                  <a:pt x="15099" y="2598"/>
                  <a:pt x="23676" y="4358"/>
                  <a:pt x="33667" y="8696"/>
                </a:cubicBezTo>
                <a:cubicBezTo>
                  <a:pt x="39583" y="9644"/>
                  <a:pt x="42630" y="11249"/>
                  <a:pt x="48096" y="13044"/>
                </a:cubicBezTo>
                <a:cubicBezTo>
                  <a:pt x="58801" y="17035"/>
                  <a:pt x="72923" y="29335"/>
                  <a:pt x="81763" y="34784"/>
                </a:cubicBezTo>
                <a:cubicBezTo>
                  <a:pt x="87901" y="37613"/>
                  <a:pt x="93986" y="42190"/>
                  <a:pt x="101002" y="43480"/>
                </a:cubicBezTo>
                <a:cubicBezTo>
                  <a:pt x="105352" y="48051"/>
                  <a:pt x="105390" y="52384"/>
                  <a:pt x="110621" y="56524"/>
                </a:cubicBezTo>
                <a:cubicBezTo>
                  <a:pt x="114849" y="59233"/>
                  <a:pt x="120776" y="58879"/>
                  <a:pt x="125050" y="60872"/>
                </a:cubicBezTo>
                <a:cubicBezTo>
                  <a:pt x="129885" y="62412"/>
                  <a:pt x="134374" y="67342"/>
                  <a:pt x="139479" y="69569"/>
                </a:cubicBezTo>
                <a:cubicBezTo>
                  <a:pt x="143871" y="72309"/>
                  <a:pt x="150232" y="72656"/>
                  <a:pt x="153908" y="73917"/>
                </a:cubicBezTo>
                <a:cubicBezTo>
                  <a:pt x="162114" y="78060"/>
                  <a:pt x="169663" y="79956"/>
                  <a:pt x="177956" y="82613"/>
                </a:cubicBezTo>
                <a:cubicBezTo>
                  <a:pt x="187957" y="86231"/>
                  <a:pt x="193753" y="98491"/>
                  <a:pt x="206814" y="100005"/>
                </a:cubicBezTo>
                <a:cubicBezTo>
                  <a:pt x="213733" y="100439"/>
                  <a:pt x="221901" y="102684"/>
                  <a:pt x="230862" y="104353"/>
                </a:cubicBezTo>
                <a:cubicBezTo>
                  <a:pt x="239714" y="105578"/>
                  <a:pt x="253091" y="107780"/>
                  <a:pt x="264530" y="108701"/>
                </a:cubicBezTo>
                <a:cubicBezTo>
                  <a:pt x="272257" y="109913"/>
                  <a:pt x="278428" y="112356"/>
                  <a:pt x="283769" y="113049"/>
                </a:cubicBezTo>
                <a:cubicBezTo>
                  <a:pt x="301909" y="117500"/>
                  <a:pt x="315192" y="116237"/>
                  <a:pt x="331865" y="121745"/>
                </a:cubicBezTo>
                <a:cubicBezTo>
                  <a:pt x="362989" y="133888"/>
                  <a:pt x="348249" y="127764"/>
                  <a:pt x="370342" y="134790"/>
                </a:cubicBezTo>
                <a:cubicBezTo>
                  <a:pt x="409652" y="134608"/>
                  <a:pt x="448060" y="135626"/>
                  <a:pt x="480964" y="130441"/>
                </a:cubicBezTo>
                <a:cubicBezTo>
                  <a:pt x="499053" y="129575"/>
                  <a:pt x="498118" y="125602"/>
                  <a:pt x="514632" y="121745"/>
                </a:cubicBezTo>
                <a:cubicBezTo>
                  <a:pt x="524326" y="120065"/>
                  <a:pt x="537030" y="118784"/>
                  <a:pt x="548299" y="117397"/>
                </a:cubicBezTo>
                <a:cubicBezTo>
                  <a:pt x="556291" y="112966"/>
                  <a:pt x="586811" y="107351"/>
                  <a:pt x="601205" y="104353"/>
                </a:cubicBezTo>
                <a:cubicBezTo>
                  <a:pt x="605031" y="103574"/>
                  <a:pt x="607260" y="101648"/>
                  <a:pt x="610825" y="100005"/>
                </a:cubicBezTo>
              </a:path>
            </a:pathLst>
          </a:custGeom>
          <a:noFill/>
          <a:ln w="38100">
            <a:solidFill>
              <a:schemeClr val="bg2">
                <a:lumMod val="25000"/>
              </a:schemeClr>
            </a:solidFill>
            <a:headEnd type="none" w="med" len="med"/>
            <a:tailEnd type="oval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B4D6C3-749C-685D-30EE-C6DCB59CD01E}"/>
              </a:ext>
            </a:extLst>
          </p:cNvPr>
          <p:cNvSpPr txBox="1"/>
          <p:nvPr/>
        </p:nvSpPr>
        <p:spPr>
          <a:xfrm>
            <a:off x="5855279" y="2024134"/>
            <a:ext cx="1692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skÆRm</a:t>
            </a:r>
            <a:endParaRPr lang="da-DK" sz="140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9" name="Kombinationstegning 1">
            <a:extLst>
              <a:ext uri="{FF2B5EF4-FFF2-40B4-BE49-F238E27FC236}">
                <a16:creationId xmlns:a16="http://schemas.microsoft.com/office/drawing/2014/main" id="{B293DF25-889E-BE1E-5AE4-77D01279663D}"/>
              </a:ext>
            </a:extLst>
          </p:cNvPr>
          <p:cNvSpPr/>
          <p:nvPr/>
        </p:nvSpPr>
        <p:spPr>
          <a:xfrm>
            <a:off x="6530092" y="3809957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E46AED-BC1F-B58A-E027-4DFA6FB879B0}"/>
              </a:ext>
            </a:extLst>
          </p:cNvPr>
          <p:cNvSpPr txBox="1"/>
          <p:nvPr/>
        </p:nvSpPr>
        <p:spPr>
          <a:xfrm>
            <a:off x="6578355" y="3900114"/>
            <a:ext cx="1192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Nye øvelser børnene har</a:t>
            </a:r>
          </a:p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bestemt</a:t>
            </a:r>
            <a:endParaRPr lang="da-DK" sz="1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6C738A2-1118-D012-FBA6-B483A5E822D7}"/>
              </a:ext>
            </a:extLst>
          </p:cNvPr>
          <p:cNvSpPr/>
          <p:nvPr/>
        </p:nvSpPr>
        <p:spPr>
          <a:xfrm rot="21253440" flipH="1">
            <a:off x="7498879" y="4565093"/>
            <a:ext cx="910124" cy="45719"/>
          </a:xfrm>
          <a:custGeom>
            <a:avLst/>
            <a:gdLst>
              <a:gd name="csX0" fmla="*/ 0 w 910124"/>
              <a:gd name="csY0" fmla="*/ 0 h 45719"/>
              <a:gd name="csX1" fmla="*/ 50164 w 910124"/>
              <a:gd name="csY1" fmla="*/ 2949 h 45719"/>
              <a:gd name="csX2" fmla="*/ 71663 w 910124"/>
              <a:gd name="csY2" fmla="*/ 4424 h 45719"/>
              <a:gd name="csX3" fmla="*/ 121827 w 910124"/>
              <a:gd name="csY3" fmla="*/ 11798 h 45719"/>
              <a:gd name="csX4" fmla="*/ 150492 w 910124"/>
              <a:gd name="csY4" fmla="*/ 14748 h 45719"/>
              <a:gd name="csX5" fmla="*/ 164825 w 910124"/>
              <a:gd name="csY5" fmla="*/ 19172 h 45719"/>
              <a:gd name="csX6" fmla="*/ 186324 w 910124"/>
              <a:gd name="csY6" fmla="*/ 20647 h 45719"/>
              <a:gd name="csX7" fmla="*/ 207823 w 910124"/>
              <a:gd name="csY7" fmla="*/ 23596 h 45719"/>
              <a:gd name="csX8" fmla="*/ 229322 w 910124"/>
              <a:gd name="csY8" fmla="*/ 25071 h 45719"/>
              <a:gd name="csX9" fmla="*/ 265154 w 910124"/>
              <a:gd name="csY9" fmla="*/ 28021 h 45719"/>
              <a:gd name="csX10" fmla="*/ 308152 w 910124"/>
              <a:gd name="csY10" fmla="*/ 33920 h 45719"/>
              <a:gd name="csX11" fmla="*/ 343983 w 910124"/>
              <a:gd name="csY11" fmla="*/ 35395 h 45719"/>
              <a:gd name="csX12" fmla="*/ 394148 w 910124"/>
              <a:gd name="csY12" fmla="*/ 36870 h 45719"/>
              <a:gd name="csX13" fmla="*/ 422813 w 910124"/>
              <a:gd name="csY13" fmla="*/ 38344 h 45719"/>
              <a:gd name="csX14" fmla="*/ 494476 w 910124"/>
              <a:gd name="csY14" fmla="*/ 41294 h 45719"/>
              <a:gd name="csX15" fmla="*/ 551807 w 910124"/>
              <a:gd name="csY15" fmla="*/ 45719 h 45719"/>
              <a:gd name="csX16" fmla="*/ 716633 w 910124"/>
              <a:gd name="csY16" fmla="*/ 44244 h 45719"/>
              <a:gd name="csX17" fmla="*/ 766797 w 910124"/>
              <a:gd name="csY17" fmla="*/ 41294 h 45719"/>
              <a:gd name="csX18" fmla="*/ 816961 w 910124"/>
              <a:gd name="csY18" fmla="*/ 39819 h 45719"/>
              <a:gd name="csX19" fmla="*/ 895791 w 910124"/>
              <a:gd name="csY19" fmla="*/ 35395 h 45719"/>
              <a:gd name="csX20" fmla="*/ 910124 w 910124"/>
              <a:gd name="csY20" fmla="*/ 33920 h 45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910124" h="45719" extrusionOk="0">
                <a:moveTo>
                  <a:pt x="0" y="0"/>
                </a:moveTo>
                <a:cubicBezTo>
                  <a:pt x="13448" y="-2339"/>
                  <a:pt x="27643" y="2358"/>
                  <a:pt x="50164" y="2949"/>
                </a:cubicBezTo>
                <a:cubicBezTo>
                  <a:pt x="59147" y="2788"/>
                  <a:pt x="64677" y="3792"/>
                  <a:pt x="71663" y="4424"/>
                </a:cubicBezTo>
                <a:cubicBezTo>
                  <a:pt x="88226" y="4377"/>
                  <a:pt x="108524" y="8799"/>
                  <a:pt x="121827" y="11798"/>
                </a:cubicBezTo>
                <a:cubicBezTo>
                  <a:pt x="131049" y="11268"/>
                  <a:pt x="140291" y="15485"/>
                  <a:pt x="150492" y="14748"/>
                </a:cubicBezTo>
                <a:cubicBezTo>
                  <a:pt x="155641" y="16294"/>
                  <a:pt x="157749" y="17637"/>
                  <a:pt x="164825" y="19172"/>
                </a:cubicBezTo>
                <a:cubicBezTo>
                  <a:pt x="171875" y="19485"/>
                  <a:pt x="180022" y="20050"/>
                  <a:pt x="186324" y="20647"/>
                </a:cubicBezTo>
                <a:cubicBezTo>
                  <a:pt x="193738" y="20750"/>
                  <a:pt x="200995" y="24289"/>
                  <a:pt x="207823" y="23596"/>
                </a:cubicBezTo>
                <a:cubicBezTo>
                  <a:pt x="214212" y="26067"/>
                  <a:pt x="222490" y="24604"/>
                  <a:pt x="229322" y="25071"/>
                </a:cubicBezTo>
                <a:cubicBezTo>
                  <a:pt x="241502" y="27545"/>
                  <a:pt x="253150" y="27829"/>
                  <a:pt x="265154" y="28021"/>
                </a:cubicBezTo>
                <a:cubicBezTo>
                  <a:pt x="280028" y="27403"/>
                  <a:pt x="290018" y="33611"/>
                  <a:pt x="308152" y="33920"/>
                </a:cubicBezTo>
                <a:cubicBezTo>
                  <a:pt x="319726" y="34070"/>
                  <a:pt x="330592" y="34287"/>
                  <a:pt x="343983" y="35395"/>
                </a:cubicBezTo>
                <a:cubicBezTo>
                  <a:pt x="355989" y="35048"/>
                  <a:pt x="377131" y="37524"/>
                  <a:pt x="394148" y="36870"/>
                </a:cubicBezTo>
                <a:cubicBezTo>
                  <a:pt x="406593" y="37554"/>
                  <a:pt x="415294" y="38970"/>
                  <a:pt x="422813" y="38344"/>
                </a:cubicBezTo>
                <a:cubicBezTo>
                  <a:pt x="449917" y="41459"/>
                  <a:pt x="465296" y="39350"/>
                  <a:pt x="494476" y="41294"/>
                </a:cubicBezTo>
                <a:cubicBezTo>
                  <a:pt x="538890" y="45976"/>
                  <a:pt x="523018" y="41449"/>
                  <a:pt x="551807" y="45719"/>
                </a:cubicBezTo>
                <a:cubicBezTo>
                  <a:pt x="615575" y="49822"/>
                  <a:pt x="670008" y="50805"/>
                  <a:pt x="716633" y="44244"/>
                </a:cubicBezTo>
                <a:cubicBezTo>
                  <a:pt x="744511" y="43998"/>
                  <a:pt x="741901" y="42461"/>
                  <a:pt x="766797" y="41294"/>
                </a:cubicBezTo>
                <a:cubicBezTo>
                  <a:pt x="781137" y="41128"/>
                  <a:pt x="799634" y="37402"/>
                  <a:pt x="816961" y="39819"/>
                </a:cubicBezTo>
                <a:cubicBezTo>
                  <a:pt x="830290" y="38675"/>
                  <a:pt x="873583" y="31463"/>
                  <a:pt x="895791" y="35395"/>
                </a:cubicBezTo>
                <a:cubicBezTo>
                  <a:pt x="901286" y="35446"/>
                  <a:pt x="904141" y="35065"/>
                  <a:pt x="910124" y="33920"/>
                </a:cubicBez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8447764">
                  <a:custGeom>
                    <a:avLst/>
                    <a:gdLst>
                      <a:gd name="connsiteX0" fmla="*/ 0 w 2580640"/>
                      <a:gd name="connsiteY0" fmla="*/ 0 h 629920"/>
                      <a:gd name="connsiteX1" fmla="*/ 142240 w 2580640"/>
                      <a:gd name="connsiteY1" fmla="*/ 40640 h 629920"/>
                      <a:gd name="connsiteX2" fmla="*/ 203200 w 2580640"/>
                      <a:gd name="connsiteY2" fmla="*/ 60960 h 629920"/>
                      <a:gd name="connsiteX3" fmla="*/ 345440 w 2580640"/>
                      <a:gd name="connsiteY3" fmla="*/ 162560 h 629920"/>
                      <a:gd name="connsiteX4" fmla="*/ 426720 w 2580640"/>
                      <a:gd name="connsiteY4" fmla="*/ 203200 h 629920"/>
                      <a:gd name="connsiteX5" fmla="*/ 467360 w 2580640"/>
                      <a:gd name="connsiteY5" fmla="*/ 264160 h 629920"/>
                      <a:gd name="connsiteX6" fmla="*/ 528320 w 2580640"/>
                      <a:gd name="connsiteY6" fmla="*/ 284480 h 629920"/>
                      <a:gd name="connsiteX7" fmla="*/ 589280 w 2580640"/>
                      <a:gd name="connsiteY7" fmla="*/ 325120 h 629920"/>
                      <a:gd name="connsiteX8" fmla="*/ 650240 w 2580640"/>
                      <a:gd name="connsiteY8" fmla="*/ 345440 h 629920"/>
                      <a:gd name="connsiteX9" fmla="*/ 751840 w 2580640"/>
                      <a:gd name="connsiteY9" fmla="*/ 386080 h 629920"/>
                      <a:gd name="connsiteX10" fmla="*/ 873760 w 2580640"/>
                      <a:gd name="connsiteY10" fmla="*/ 467360 h 629920"/>
                      <a:gd name="connsiteX11" fmla="*/ 975360 w 2580640"/>
                      <a:gd name="connsiteY11" fmla="*/ 487680 h 629920"/>
                      <a:gd name="connsiteX12" fmla="*/ 1117600 w 2580640"/>
                      <a:gd name="connsiteY12" fmla="*/ 508000 h 629920"/>
                      <a:gd name="connsiteX13" fmla="*/ 1198880 w 2580640"/>
                      <a:gd name="connsiteY13" fmla="*/ 528320 h 629920"/>
                      <a:gd name="connsiteX14" fmla="*/ 1402080 w 2580640"/>
                      <a:gd name="connsiteY14" fmla="*/ 568960 h 629920"/>
                      <a:gd name="connsiteX15" fmla="*/ 1564640 w 2580640"/>
                      <a:gd name="connsiteY15" fmla="*/ 629920 h 629920"/>
                      <a:gd name="connsiteX16" fmla="*/ 2032000 w 2580640"/>
                      <a:gd name="connsiteY16" fmla="*/ 609600 h 629920"/>
                      <a:gd name="connsiteX17" fmla="*/ 2174240 w 2580640"/>
                      <a:gd name="connsiteY17" fmla="*/ 568960 h 629920"/>
                      <a:gd name="connsiteX18" fmla="*/ 2316480 w 2580640"/>
                      <a:gd name="connsiteY18" fmla="*/ 548640 h 629920"/>
                      <a:gd name="connsiteX19" fmla="*/ 2540000 w 2580640"/>
                      <a:gd name="connsiteY19" fmla="*/ 487680 h 629920"/>
                      <a:gd name="connsiteX20" fmla="*/ 2580640 w 2580640"/>
                      <a:gd name="connsiteY20" fmla="*/ 467360 h 6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0640" h="629920">
                        <a:moveTo>
                          <a:pt x="0" y="0"/>
                        </a:moveTo>
                        <a:lnTo>
                          <a:pt x="142240" y="40640"/>
                        </a:lnTo>
                        <a:cubicBezTo>
                          <a:pt x="162756" y="46795"/>
                          <a:pt x="184042" y="51381"/>
                          <a:pt x="203200" y="60960"/>
                        </a:cubicBezTo>
                        <a:cubicBezTo>
                          <a:pt x="246187" y="82454"/>
                          <a:pt x="308623" y="139549"/>
                          <a:pt x="345440" y="162560"/>
                        </a:cubicBezTo>
                        <a:cubicBezTo>
                          <a:pt x="371127" y="178614"/>
                          <a:pt x="399627" y="189653"/>
                          <a:pt x="426720" y="203200"/>
                        </a:cubicBezTo>
                        <a:cubicBezTo>
                          <a:pt x="440267" y="223520"/>
                          <a:pt x="448290" y="248904"/>
                          <a:pt x="467360" y="264160"/>
                        </a:cubicBezTo>
                        <a:cubicBezTo>
                          <a:pt x="484086" y="277540"/>
                          <a:pt x="509162" y="274901"/>
                          <a:pt x="528320" y="284480"/>
                        </a:cubicBezTo>
                        <a:cubicBezTo>
                          <a:pt x="550163" y="295402"/>
                          <a:pt x="567437" y="314198"/>
                          <a:pt x="589280" y="325120"/>
                        </a:cubicBezTo>
                        <a:cubicBezTo>
                          <a:pt x="608438" y="334699"/>
                          <a:pt x="630185" y="337919"/>
                          <a:pt x="650240" y="345440"/>
                        </a:cubicBezTo>
                        <a:cubicBezTo>
                          <a:pt x="684393" y="358247"/>
                          <a:pt x="719818" y="368614"/>
                          <a:pt x="751840" y="386080"/>
                        </a:cubicBezTo>
                        <a:cubicBezTo>
                          <a:pt x="794719" y="409469"/>
                          <a:pt x="825865" y="457781"/>
                          <a:pt x="873760" y="467360"/>
                        </a:cubicBezTo>
                        <a:cubicBezTo>
                          <a:pt x="907627" y="474133"/>
                          <a:pt x="941293" y="482002"/>
                          <a:pt x="975360" y="487680"/>
                        </a:cubicBezTo>
                        <a:cubicBezTo>
                          <a:pt x="1022603" y="495554"/>
                          <a:pt x="1070478" y="499432"/>
                          <a:pt x="1117600" y="508000"/>
                        </a:cubicBezTo>
                        <a:cubicBezTo>
                          <a:pt x="1145077" y="512996"/>
                          <a:pt x="1171573" y="522468"/>
                          <a:pt x="1198880" y="528320"/>
                        </a:cubicBezTo>
                        <a:cubicBezTo>
                          <a:pt x="1266421" y="542793"/>
                          <a:pt x="1337946" y="543306"/>
                          <a:pt x="1402080" y="568960"/>
                        </a:cubicBezTo>
                        <a:cubicBezTo>
                          <a:pt x="1523567" y="617555"/>
                          <a:pt x="1469076" y="598065"/>
                          <a:pt x="1564640" y="629920"/>
                        </a:cubicBezTo>
                        <a:cubicBezTo>
                          <a:pt x="1720427" y="623147"/>
                          <a:pt x="1876492" y="621119"/>
                          <a:pt x="2032000" y="609600"/>
                        </a:cubicBezTo>
                        <a:cubicBezTo>
                          <a:pt x="2112210" y="603659"/>
                          <a:pt x="2103544" y="583099"/>
                          <a:pt x="2174240" y="568960"/>
                        </a:cubicBezTo>
                        <a:cubicBezTo>
                          <a:pt x="2221205" y="559567"/>
                          <a:pt x="2269515" y="558033"/>
                          <a:pt x="2316480" y="548640"/>
                        </a:cubicBezTo>
                        <a:cubicBezTo>
                          <a:pt x="2354938" y="540948"/>
                          <a:pt x="2481612" y="511035"/>
                          <a:pt x="2540000" y="487680"/>
                        </a:cubicBezTo>
                        <a:cubicBezTo>
                          <a:pt x="2554062" y="482055"/>
                          <a:pt x="2567093" y="474133"/>
                          <a:pt x="2580640" y="46736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Kombinationstegning 1">
            <a:extLst>
              <a:ext uri="{FF2B5EF4-FFF2-40B4-BE49-F238E27FC236}">
                <a16:creationId xmlns:a16="http://schemas.microsoft.com/office/drawing/2014/main" id="{3297F85B-4441-8695-3C1E-6E68B5E5A1DE}"/>
              </a:ext>
            </a:extLst>
          </p:cNvPr>
          <p:cNvSpPr/>
          <p:nvPr/>
        </p:nvSpPr>
        <p:spPr>
          <a:xfrm>
            <a:off x="5734784" y="6183380"/>
            <a:ext cx="1168063" cy="1273166"/>
          </a:xfrm>
          <a:custGeom>
            <a:avLst/>
            <a:gdLst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33296"/>
              <a:gd name="connsiteX1" fmla="*/ 2207173 w 2396359"/>
              <a:gd name="connsiteY1" fmla="*/ 0 h 2333296"/>
              <a:gd name="connsiteX2" fmla="*/ 2396359 w 2396359"/>
              <a:gd name="connsiteY2" fmla="*/ 2249213 h 2333296"/>
              <a:gd name="connsiteX3" fmla="*/ 31531 w 2396359"/>
              <a:gd name="connsiteY3" fmla="*/ 2333296 h 2333296"/>
              <a:gd name="connsiteX4" fmla="*/ 0 w 2396359"/>
              <a:gd name="connsiteY4" fmla="*/ 136634 h 2333296"/>
              <a:gd name="connsiteX0" fmla="*/ 0 w 2396359"/>
              <a:gd name="connsiteY0" fmla="*/ 136634 h 2348775"/>
              <a:gd name="connsiteX1" fmla="*/ 2207173 w 2396359"/>
              <a:gd name="connsiteY1" fmla="*/ 0 h 2348775"/>
              <a:gd name="connsiteX2" fmla="*/ 2396359 w 2396359"/>
              <a:gd name="connsiteY2" fmla="*/ 2249213 h 2348775"/>
              <a:gd name="connsiteX3" fmla="*/ 31531 w 2396359"/>
              <a:gd name="connsiteY3" fmla="*/ 2333296 h 2348775"/>
              <a:gd name="connsiteX4" fmla="*/ 0 w 2396359"/>
              <a:gd name="connsiteY4" fmla="*/ 136634 h 2348775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  <a:gd name="connsiteX0" fmla="*/ 0 w 2396359"/>
              <a:gd name="connsiteY0" fmla="*/ 136634 h 2347858"/>
              <a:gd name="connsiteX1" fmla="*/ 2207173 w 2396359"/>
              <a:gd name="connsiteY1" fmla="*/ 0 h 2347858"/>
              <a:gd name="connsiteX2" fmla="*/ 2396359 w 2396359"/>
              <a:gd name="connsiteY2" fmla="*/ 2249213 h 2347858"/>
              <a:gd name="connsiteX3" fmla="*/ 31531 w 2396359"/>
              <a:gd name="connsiteY3" fmla="*/ 2333296 h 2347858"/>
              <a:gd name="connsiteX4" fmla="*/ 0 w 2396359"/>
              <a:gd name="connsiteY4" fmla="*/ 136634 h 23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359" h="2347858">
                <a:moveTo>
                  <a:pt x="0" y="136634"/>
                </a:moveTo>
                <a:cubicBezTo>
                  <a:pt x="809297" y="164661"/>
                  <a:pt x="1313794" y="14014"/>
                  <a:pt x="2207173" y="0"/>
                </a:cubicBezTo>
                <a:lnTo>
                  <a:pt x="2396359" y="2249213"/>
                </a:lnTo>
                <a:cubicBezTo>
                  <a:pt x="1513489" y="2266731"/>
                  <a:pt x="914400" y="2389351"/>
                  <a:pt x="31531" y="2333296"/>
                </a:cubicBezTo>
                <a:lnTo>
                  <a:pt x="0" y="1366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6826" dist="97327" dir="3960000" sx="105000" sy="105000" algn="tl" rotWithShape="0">
              <a:prstClr val="black">
                <a:alpha val="17815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88000" rIns="288000" bIns="288000" rtlCol="0" anchor="ctr">
            <a:normAutofit/>
          </a:bodyPr>
          <a:lstStyle/>
          <a:p>
            <a:pPr algn="ctr"/>
            <a:endParaRPr lang="da-DK" sz="120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19BB00-C707-77D1-F137-688BDDEB572C}"/>
              </a:ext>
            </a:extLst>
          </p:cNvPr>
          <p:cNvSpPr txBox="1"/>
          <p:nvPr/>
        </p:nvSpPr>
        <p:spPr>
          <a:xfrm>
            <a:off x="5722315" y="6269776"/>
            <a:ext cx="119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∻3 </a:t>
            </a:r>
            <a:r>
              <a:rPr lang="da-DK" sz="100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kr</a:t>
            </a:r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 gebyr, </a:t>
            </a:r>
          </a:p>
          <a:p>
            <a:r>
              <a:rPr lang="da-DK" sz="1000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 vi får!</a:t>
            </a:r>
            <a:endParaRPr lang="da-DK" sz="10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8" name="Picture 57" descr="A logo of a robot&#10;&#10;AI-generated content may be incorrect.">
            <a:extLst>
              <a:ext uri="{FF2B5EF4-FFF2-40B4-BE49-F238E27FC236}">
                <a16:creationId xmlns:a16="http://schemas.microsoft.com/office/drawing/2014/main" id="{C54F29BF-C8F6-76FE-8587-B1FFA3B691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360" r="36704" b="8940"/>
          <a:stretch>
            <a:fillRect/>
          </a:stretch>
        </p:blipFill>
        <p:spPr>
          <a:xfrm rot="457015">
            <a:off x="9569067" y="4809720"/>
            <a:ext cx="623858" cy="914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B802282-D5DB-059A-A77D-D425267AD52B}"/>
              </a:ext>
            </a:extLst>
          </p:cNvPr>
          <p:cNvSpPr txBox="1"/>
          <p:nvPr/>
        </p:nvSpPr>
        <p:spPr>
          <a:xfrm>
            <a:off x="5160269" y="2021274"/>
            <a:ext cx="1692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>
                <a:solidFill>
                  <a:schemeClr val="accent5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FArs</a:t>
            </a:r>
            <a:endParaRPr lang="da-DK" sz="1400" dirty="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6" name="Afrundet rektangel 22">
            <a:extLst>
              <a:ext uri="{FF2B5EF4-FFF2-40B4-BE49-F238E27FC236}">
                <a16:creationId xmlns:a16="http://schemas.microsoft.com/office/drawing/2014/main" id="{9B991B0C-B957-8E4C-4FCB-D2293CCC47E9}"/>
              </a:ext>
            </a:extLst>
          </p:cNvPr>
          <p:cNvSpPr/>
          <p:nvPr/>
        </p:nvSpPr>
        <p:spPr>
          <a:xfrm rot="5400000">
            <a:off x="620819" y="3810683"/>
            <a:ext cx="2179326" cy="3870948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da-DK" sz="1600" dirty="0">
                <a:latin typeface="Myriad Pro Light" panose="020B0403030403020204" pitchFamily="34" charset="0"/>
              </a:rPr>
              <a:t>Hvad hjælper I </a:t>
            </a:r>
          </a:p>
          <a:p>
            <a:pPr algn="ctr" fontAlgn="base"/>
            <a:r>
              <a:rPr lang="da-DK" sz="1600" dirty="0">
                <a:latin typeface="Myriad Pro Light" panose="020B0403030403020204" pitchFamily="34" charset="0"/>
              </a:rPr>
              <a:t>brugerne med?</a:t>
            </a:r>
          </a:p>
          <a:p>
            <a:pPr algn="ctr" fontAlgn="base"/>
            <a:endParaRPr lang="da-DK" sz="1600" dirty="0">
              <a:latin typeface="Myriad Pro Light" panose="020B0403030403020204" pitchFamily="34" charset="0"/>
            </a:endParaRPr>
          </a:p>
          <a:p>
            <a:pPr algn="ctr" fontAlgn="base"/>
            <a:r>
              <a:rPr lang="da-DK" sz="1600" dirty="0">
                <a:latin typeface="Myriad Pro Light" panose="020B0403030403020204" pitchFamily="34" charset="0"/>
              </a:rPr>
              <a:t>Hvorfor vil målgruppen </a:t>
            </a:r>
          </a:p>
          <a:p>
            <a:pPr algn="ctr" fontAlgn="base"/>
            <a:r>
              <a:rPr lang="da-DK" sz="1600" dirty="0">
                <a:latin typeface="Myriad Pro Light" panose="020B0403030403020204" pitchFamily="34" charset="0"/>
              </a:rPr>
              <a:t>gerne bruge jeres app?</a:t>
            </a:r>
          </a:p>
          <a:p>
            <a:pPr algn="ctr" fontAlgn="base"/>
            <a:endParaRPr lang="da-DK" sz="1600" dirty="0">
              <a:latin typeface="Myriad Pro Light" panose="020B0403030403020204" pitchFamily="34" charset="0"/>
            </a:endParaRPr>
          </a:p>
          <a:p>
            <a:pPr algn="ctr" fontAlgn="base"/>
            <a:r>
              <a:rPr lang="da-DK" sz="1600" dirty="0">
                <a:latin typeface="Myriad Pro Light" panose="020B0403030403020204" pitchFamily="34" charset="0"/>
              </a:rPr>
              <a:t>Hvad gør man i appen?</a:t>
            </a:r>
          </a:p>
        </p:txBody>
      </p:sp>
      <p:pic>
        <p:nvPicPr>
          <p:cNvPr id="18" name="Picture 17" descr="A grey smiley face with a halo&#10;&#10;AI-generated content may be incorrect.">
            <a:extLst>
              <a:ext uri="{FF2B5EF4-FFF2-40B4-BE49-F238E27FC236}">
                <a16:creationId xmlns:a16="http://schemas.microsoft.com/office/drawing/2014/main" id="{1CE145C5-963F-6A85-9A0F-DB674981F5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9" b="92958" l="9459" r="89189">
                        <a14:foregroundMark x1="37838" y1="92958" x2="37838" y2="92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07889"/>
            <a:ext cx="815504" cy="7714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0B20E26-8D3C-9AA1-FC47-76EB6FF4E781}"/>
              </a:ext>
            </a:extLst>
          </p:cNvPr>
          <p:cNvSpPr txBox="1"/>
          <p:nvPr/>
        </p:nvSpPr>
        <p:spPr>
          <a:xfrm>
            <a:off x="8604717" y="132491"/>
            <a:ext cx="3381777" cy="214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b="1" dirty="0">
                <a:solidFill>
                  <a:schemeClr val="bg1"/>
                </a:solidFill>
              </a:rPr>
              <a:t>Vælg en målgruppe</a:t>
            </a:r>
          </a:p>
          <a:p>
            <a:pPr algn="r">
              <a:lnSpc>
                <a:spcPct val="150000"/>
              </a:lnSpc>
            </a:pPr>
            <a:r>
              <a:rPr lang="da-DK" sz="1600" dirty="0">
                <a:solidFill>
                  <a:schemeClr val="bg1"/>
                </a:solidFill>
              </a:rPr>
              <a:t>FORÆLDRE</a:t>
            </a:r>
          </a:p>
          <a:p>
            <a:pPr algn="r">
              <a:lnSpc>
                <a:spcPct val="150000"/>
              </a:lnSpc>
            </a:pPr>
            <a:r>
              <a:rPr lang="da-DK" sz="1600" dirty="0">
                <a:solidFill>
                  <a:schemeClr val="bg1"/>
                </a:solidFill>
              </a:rPr>
              <a:t>PENSIONISTER</a:t>
            </a:r>
          </a:p>
          <a:p>
            <a:pPr algn="r">
              <a:lnSpc>
                <a:spcPct val="150000"/>
              </a:lnSpc>
            </a:pPr>
            <a:r>
              <a:rPr lang="da-DK" sz="1600" dirty="0">
                <a:solidFill>
                  <a:schemeClr val="bg1"/>
                </a:solidFill>
              </a:rPr>
              <a:t>NYE I DANMARK UDEN ARBEJDE</a:t>
            </a:r>
          </a:p>
          <a:p>
            <a:pPr algn="r">
              <a:lnSpc>
                <a:spcPct val="150000"/>
              </a:lnSpc>
            </a:pPr>
            <a:r>
              <a:rPr lang="da-DK" sz="1600" dirty="0">
                <a:solidFill>
                  <a:schemeClr val="bg1"/>
                </a:solidFill>
              </a:rPr>
              <a:t>SKOLEELEVER</a:t>
            </a:r>
          </a:p>
          <a:p>
            <a:pPr algn="r">
              <a:lnSpc>
                <a:spcPct val="150000"/>
              </a:lnSpc>
            </a:pPr>
            <a:r>
              <a:rPr lang="da-DK" sz="1600" dirty="0">
                <a:solidFill>
                  <a:schemeClr val="bg1"/>
                </a:solidFill>
              </a:rPr>
              <a:t>MENNESKER MED HANDICAP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6192867-5436-86DF-7097-7249F55CAA4D}"/>
              </a:ext>
            </a:extLst>
          </p:cNvPr>
          <p:cNvSpPr txBox="1">
            <a:spLocks/>
          </p:cNvSpPr>
          <p:nvPr/>
        </p:nvSpPr>
        <p:spPr>
          <a:xfrm>
            <a:off x="217922" y="230705"/>
            <a:ext cx="3870948" cy="38400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da-DK" sz="4800" b="1" dirty="0">
                <a:latin typeface="Myriad Pro Light"/>
              </a:rPr>
              <a:t>Tegn</a:t>
            </a:r>
          </a:p>
          <a:p>
            <a:r>
              <a:rPr lang="da-DK" sz="4800" b="1" dirty="0">
                <a:latin typeface="Myriad Pro Light"/>
              </a:rPr>
              <a:t>og skriv </a:t>
            </a:r>
          </a:p>
          <a:p>
            <a:r>
              <a:rPr lang="da-DK" sz="4800" b="1" dirty="0">
                <a:latin typeface="Myriad Pro Light"/>
              </a:rPr>
              <a:t>jeres app</a:t>
            </a:r>
          </a:p>
        </p:txBody>
      </p:sp>
    </p:spTree>
    <p:extLst>
      <p:ext uri="{BB962C8B-B14F-4D97-AF65-F5344CB8AC3E}">
        <p14:creationId xmlns:p14="http://schemas.microsoft.com/office/powerpoint/2010/main" val="3140435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D10C-3485-75F2-B268-012CF2ED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444BF-F559-0BC5-A6DB-B16AB360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2527479"/>
            <a:ext cx="10081847" cy="2101755"/>
          </a:xfrm>
        </p:spPr>
        <p:txBody>
          <a:bodyPr>
            <a:normAutofit fontScale="90000"/>
          </a:bodyPr>
          <a:lstStyle/>
          <a:p>
            <a:r>
              <a:rPr lang="da-DK" sz="4000">
                <a:latin typeface="Myriad Pro Light"/>
              </a:rPr>
              <a:t>I gruppen:</a:t>
            </a:r>
            <a:br>
              <a:rPr lang="da-DK">
                <a:latin typeface="Myriad Pro Light"/>
              </a:rPr>
            </a:br>
            <a:r>
              <a:rPr lang="da-DK">
                <a:latin typeface="Myriad Pro Light"/>
              </a:rPr>
              <a:t>Fastholdelse, AI og forretning</a:t>
            </a:r>
            <a:br>
              <a:rPr lang="da-DK">
                <a:latin typeface="Myriad Pro Light"/>
              </a:rPr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2851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AB651-B456-15C9-9A1F-BC6AA6954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notesbog/bærbar computer, bærbar, computer, Netbook&#10;&#10;AI-genereret indhold kan være ukorrekt.">
            <a:extLst>
              <a:ext uri="{FF2B5EF4-FFF2-40B4-BE49-F238E27FC236}">
                <a16:creationId xmlns:a16="http://schemas.microsoft.com/office/drawing/2014/main" id="{991384D1-678F-3B7F-A988-DF7D8406C1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35" t="42227" r="13294" b="20559"/>
          <a:stretch>
            <a:fillRect/>
          </a:stretch>
        </p:blipFill>
        <p:spPr>
          <a:xfrm>
            <a:off x="5544862" y="1220437"/>
            <a:ext cx="7340677" cy="57042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E157D6-04A1-3267-AB12-54C05E64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361" y="1883559"/>
            <a:ext cx="5636979" cy="2937893"/>
          </a:xfrm>
        </p:spPr>
        <p:txBody>
          <a:bodyPr/>
          <a:lstStyle/>
          <a:p>
            <a:r>
              <a:rPr lang="da-DK" sz="1400" u="sng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</a:t>
            </a:r>
            <a:r>
              <a:rPr lang="da-DK" sz="1400" u="sng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 </a:t>
            </a:r>
            <a:r>
              <a:rPr lang="da-DK" sz="1400" u="sng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AlgoCorp</a:t>
            </a:r>
            <a:r>
              <a:rPr lang="da-DK" sz="1400" u="sng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Kære Team</a:t>
            </a: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er tusind andre tilbud på app-store og Google </a:t>
            </a:r>
            <a:r>
              <a:rPr lang="da-DK" sz="1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Hvis vi skal give penge til jeres idé, skal appen kunne </a:t>
            </a: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udkonkurrere alle de andre apps</a:t>
            </a:r>
            <a:r>
              <a:rPr lang="da-DK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(og helst ting som arbejde, </a:t>
            </a:r>
            <a:b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familie, søvn…) </a:t>
            </a: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kampen om brugernes opmærksomhed.</a:t>
            </a:r>
            <a:br>
              <a:rPr lang="da-DK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Skriv jeres plan for fastholdelse, AI og forretning inden </a:t>
            </a: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pitch-mødet.</a:t>
            </a:r>
            <a:br>
              <a:rPr lang="da-DK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Brugerne skal styres til mere, når de bruger appen</a:t>
            </a:r>
            <a:b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Få dem tilbage, hvis de logger af</a:t>
            </a:r>
            <a:b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5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Og den skal tjene penge!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012F6D-4DF8-EFB5-73A5-DC0D38042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140">
            <a:off x="895924" y="471338"/>
            <a:ext cx="4220289" cy="591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AC439DD-19CB-4F71-CF0D-999AF4351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8319">
            <a:off x="3060223" y="2627110"/>
            <a:ext cx="2566845" cy="374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blue and white poster with text and images&#10;&#10;AI-generated content may be incorrect.">
            <a:extLst>
              <a:ext uri="{FF2B5EF4-FFF2-40B4-BE49-F238E27FC236}">
                <a16:creationId xmlns:a16="http://schemas.microsoft.com/office/drawing/2014/main" id="{F79DBF56-7368-5855-224C-639EBE8DF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243" y="2897985"/>
            <a:ext cx="2504958" cy="358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Kombinationskurve 14">
            <a:extLst>
              <a:ext uri="{FF2B5EF4-FFF2-40B4-BE49-F238E27FC236}">
                <a16:creationId xmlns:a16="http://schemas.microsoft.com/office/drawing/2014/main" id="{289B147A-6D22-0BC5-D224-CC46B387EBE4}"/>
              </a:ext>
            </a:extLst>
          </p:cNvPr>
          <p:cNvSpPr/>
          <p:nvPr/>
        </p:nvSpPr>
        <p:spPr>
          <a:xfrm rot="13693520">
            <a:off x="1512082" y="4130091"/>
            <a:ext cx="3054008" cy="1382722"/>
          </a:xfrm>
          <a:custGeom>
            <a:avLst/>
            <a:gdLst>
              <a:gd name="connsiteX0" fmla="*/ 0 w 3503221"/>
              <a:gd name="connsiteY0" fmla="*/ 1831759 h 1831759"/>
              <a:gd name="connsiteX1" fmla="*/ 2458192 w 3503221"/>
              <a:gd name="connsiteY1" fmla="*/ 121713 h 1831759"/>
              <a:gd name="connsiteX2" fmla="*/ 3503221 w 3503221"/>
              <a:gd name="connsiteY2" fmla="*/ 145463 h 1831759"/>
              <a:gd name="connsiteX0" fmla="*/ 0 w 3467595"/>
              <a:gd name="connsiteY0" fmla="*/ 1818727 h 1818727"/>
              <a:gd name="connsiteX1" fmla="*/ 2458192 w 3467595"/>
              <a:gd name="connsiteY1" fmla="*/ 108681 h 1818727"/>
              <a:gd name="connsiteX2" fmla="*/ 3467595 w 3467595"/>
              <a:gd name="connsiteY2" fmla="*/ 191807 h 1818727"/>
              <a:gd name="connsiteX0" fmla="*/ 0 w 3467595"/>
              <a:gd name="connsiteY0" fmla="*/ 1847019 h 1847019"/>
              <a:gd name="connsiteX1" fmla="*/ 2458192 w 3467595"/>
              <a:gd name="connsiteY1" fmla="*/ 136973 h 1847019"/>
              <a:gd name="connsiteX2" fmla="*/ 3467595 w 3467595"/>
              <a:gd name="connsiteY2" fmla="*/ 220099 h 1847019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012138 h 2012138"/>
              <a:gd name="connsiteX1" fmla="*/ 2179122 w 3467595"/>
              <a:gd name="connsiteY1" fmla="*/ 94274 h 2012138"/>
              <a:gd name="connsiteX2" fmla="*/ 3467595 w 3467595"/>
              <a:gd name="connsiteY2" fmla="*/ 385218 h 2012138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2175289 h 2175289"/>
              <a:gd name="connsiteX1" fmla="*/ 2161309 w 3467595"/>
              <a:gd name="connsiteY1" fmla="*/ 73357 h 2175289"/>
              <a:gd name="connsiteX2" fmla="*/ 3467595 w 3467595"/>
              <a:gd name="connsiteY2" fmla="*/ 548369 h 2175289"/>
              <a:gd name="connsiteX0" fmla="*/ 0 w 3467595"/>
              <a:gd name="connsiteY0" fmla="*/ 1900174 h 1900174"/>
              <a:gd name="connsiteX1" fmla="*/ 1727860 w 3467595"/>
              <a:gd name="connsiteY1" fmla="*/ 118876 h 1900174"/>
              <a:gd name="connsiteX2" fmla="*/ 3467595 w 3467595"/>
              <a:gd name="connsiteY2" fmla="*/ 273254 h 190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595" h="1900174">
                <a:moveTo>
                  <a:pt x="0" y="1900174"/>
                </a:moveTo>
                <a:cubicBezTo>
                  <a:pt x="669966" y="775976"/>
                  <a:pt x="1393372" y="239607"/>
                  <a:pt x="1727860" y="118876"/>
                </a:cubicBezTo>
                <a:cubicBezTo>
                  <a:pt x="2311730" y="-162173"/>
                  <a:pt x="3323112" y="123823"/>
                  <a:pt x="3467595" y="27325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Picture 15" descr="A cell phone with waves coming out of it&#10;&#10;AI-generated content may be incorrect.">
            <a:extLst>
              <a:ext uri="{FF2B5EF4-FFF2-40B4-BE49-F238E27FC236}">
                <a16:creationId xmlns:a16="http://schemas.microsoft.com/office/drawing/2014/main" id="{ACD3982A-AB9F-C1CC-AFB5-7227BA5FF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105" r="20403"/>
          <a:stretch>
            <a:fillRect/>
          </a:stretch>
        </p:blipFill>
        <p:spPr>
          <a:xfrm rot="479533">
            <a:off x="5116516" y="1114548"/>
            <a:ext cx="729108" cy="636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Afrundet rektangel 22">
            <a:extLst>
              <a:ext uri="{FF2B5EF4-FFF2-40B4-BE49-F238E27FC236}">
                <a16:creationId xmlns:a16="http://schemas.microsoft.com/office/drawing/2014/main" id="{89C9A394-DB00-ED21-ECDB-46CEEC3BBF92}"/>
              </a:ext>
            </a:extLst>
          </p:cNvPr>
          <p:cNvSpPr/>
          <p:nvPr/>
        </p:nvSpPr>
        <p:spPr>
          <a:xfrm rot="5400000">
            <a:off x="487066" y="819160"/>
            <a:ext cx="1758238" cy="2560794"/>
          </a:xfrm>
          <a:custGeom>
            <a:avLst/>
            <a:gdLst>
              <a:gd name="connsiteX0" fmla="*/ 0 w 1841500"/>
              <a:gd name="connsiteY0" fmla="*/ 306923 h 2863850"/>
              <a:gd name="connsiteX1" fmla="*/ 306923 w 1841500"/>
              <a:gd name="connsiteY1" fmla="*/ 0 h 2863850"/>
              <a:gd name="connsiteX2" fmla="*/ 1534577 w 1841500"/>
              <a:gd name="connsiteY2" fmla="*/ 0 h 2863850"/>
              <a:gd name="connsiteX3" fmla="*/ 1841500 w 1841500"/>
              <a:gd name="connsiteY3" fmla="*/ 306923 h 2863850"/>
              <a:gd name="connsiteX4" fmla="*/ 1841500 w 1841500"/>
              <a:gd name="connsiteY4" fmla="*/ 2556927 h 2863850"/>
              <a:gd name="connsiteX5" fmla="*/ 1534577 w 1841500"/>
              <a:gd name="connsiteY5" fmla="*/ 2863850 h 2863850"/>
              <a:gd name="connsiteX6" fmla="*/ 306923 w 1841500"/>
              <a:gd name="connsiteY6" fmla="*/ 2863850 h 2863850"/>
              <a:gd name="connsiteX7" fmla="*/ 0 w 1841500"/>
              <a:gd name="connsiteY7" fmla="*/ 2556927 h 2863850"/>
              <a:gd name="connsiteX8" fmla="*/ 0 w 1841500"/>
              <a:gd name="connsiteY8" fmla="*/ 306923 h 2863850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841500 w 1841500"/>
              <a:gd name="connsiteY3" fmla="*/ 325326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06923 w 1841500"/>
              <a:gd name="connsiteY1" fmla="*/ 18403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0 w 1841500"/>
              <a:gd name="connsiteY0" fmla="*/ 325326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0 w 1841500"/>
              <a:gd name="connsiteY8" fmla="*/ 325326 h 2882253"/>
              <a:gd name="connsiteX0" fmla="*/ 130035 w 1841500"/>
              <a:gd name="connsiteY0" fmla="*/ 324014 h 2882253"/>
              <a:gd name="connsiteX1" fmla="*/ 323359 w 1841500"/>
              <a:gd name="connsiteY1" fmla="*/ 86074 h 2882253"/>
              <a:gd name="connsiteX2" fmla="*/ 1287318 w 1841500"/>
              <a:gd name="connsiteY2" fmla="*/ 0 h 2882253"/>
              <a:gd name="connsiteX3" fmla="*/ 1515440 w 1841500"/>
              <a:gd name="connsiteY3" fmla="*/ 224127 h 2882253"/>
              <a:gd name="connsiteX4" fmla="*/ 1841500 w 1841500"/>
              <a:gd name="connsiteY4" fmla="*/ 2575330 h 2882253"/>
              <a:gd name="connsiteX5" fmla="*/ 1534577 w 1841500"/>
              <a:gd name="connsiteY5" fmla="*/ 2882253 h 2882253"/>
              <a:gd name="connsiteX6" fmla="*/ 306923 w 1841500"/>
              <a:gd name="connsiteY6" fmla="*/ 2882253 h 2882253"/>
              <a:gd name="connsiteX7" fmla="*/ 0 w 1841500"/>
              <a:gd name="connsiteY7" fmla="*/ 2575330 h 2882253"/>
              <a:gd name="connsiteX8" fmla="*/ 130035 w 1841500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5050 w 1759627"/>
              <a:gd name="connsiteY6" fmla="*/ 2882253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82253"/>
              <a:gd name="connsiteX1" fmla="*/ 241486 w 1759627"/>
              <a:gd name="connsiteY1" fmla="*/ 86074 h 2882253"/>
              <a:gd name="connsiteX2" fmla="*/ 1205445 w 1759627"/>
              <a:gd name="connsiteY2" fmla="*/ 0 h 2882253"/>
              <a:gd name="connsiteX3" fmla="*/ 1433567 w 1759627"/>
              <a:gd name="connsiteY3" fmla="*/ 224127 h 2882253"/>
              <a:gd name="connsiteX4" fmla="*/ 1759627 w 1759627"/>
              <a:gd name="connsiteY4" fmla="*/ 2575330 h 2882253"/>
              <a:gd name="connsiteX5" fmla="*/ 1452704 w 1759627"/>
              <a:gd name="connsiteY5" fmla="*/ 2882253 h 2882253"/>
              <a:gd name="connsiteX6" fmla="*/ 223656 w 1759627"/>
              <a:gd name="connsiteY6" fmla="*/ 2807839 h 2882253"/>
              <a:gd name="connsiteX7" fmla="*/ 0 w 1759627"/>
              <a:gd name="connsiteY7" fmla="*/ 2612279 h 2882253"/>
              <a:gd name="connsiteX8" fmla="*/ 48162 w 1759627"/>
              <a:gd name="connsiteY8" fmla="*/ 324014 h 2882253"/>
              <a:gd name="connsiteX0" fmla="*/ 48162 w 1759627"/>
              <a:gd name="connsiteY0" fmla="*/ 324014 h 2807839"/>
              <a:gd name="connsiteX1" fmla="*/ 241486 w 1759627"/>
              <a:gd name="connsiteY1" fmla="*/ 86074 h 2807839"/>
              <a:gd name="connsiteX2" fmla="*/ 1205445 w 1759627"/>
              <a:gd name="connsiteY2" fmla="*/ 0 h 2807839"/>
              <a:gd name="connsiteX3" fmla="*/ 1433567 w 1759627"/>
              <a:gd name="connsiteY3" fmla="*/ 224127 h 2807839"/>
              <a:gd name="connsiteX4" fmla="*/ 1759627 w 1759627"/>
              <a:gd name="connsiteY4" fmla="*/ 2575330 h 2807839"/>
              <a:gd name="connsiteX5" fmla="*/ 1379212 w 1759627"/>
              <a:gd name="connsiteY5" fmla="*/ 2767897 h 2807839"/>
              <a:gd name="connsiteX6" fmla="*/ 223656 w 1759627"/>
              <a:gd name="connsiteY6" fmla="*/ 2807839 h 2807839"/>
              <a:gd name="connsiteX7" fmla="*/ 0 w 1759627"/>
              <a:gd name="connsiteY7" fmla="*/ 2612279 h 2807839"/>
              <a:gd name="connsiteX8" fmla="*/ 48162 w 1759627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8162 w 1592129"/>
              <a:gd name="connsiteY0" fmla="*/ 324014 h 2807839"/>
              <a:gd name="connsiteX1" fmla="*/ 241486 w 1592129"/>
              <a:gd name="connsiteY1" fmla="*/ 86074 h 2807839"/>
              <a:gd name="connsiteX2" fmla="*/ 1205445 w 1592129"/>
              <a:gd name="connsiteY2" fmla="*/ 0 h 2807839"/>
              <a:gd name="connsiteX3" fmla="*/ 1433567 w 1592129"/>
              <a:gd name="connsiteY3" fmla="*/ 224127 h 2807839"/>
              <a:gd name="connsiteX4" fmla="*/ 1592129 w 1592129"/>
              <a:gd name="connsiteY4" fmla="*/ 2496162 h 2807839"/>
              <a:gd name="connsiteX5" fmla="*/ 1379212 w 1592129"/>
              <a:gd name="connsiteY5" fmla="*/ 2767897 h 2807839"/>
              <a:gd name="connsiteX6" fmla="*/ 223656 w 1592129"/>
              <a:gd name="connsiteY6" fmla="*/ 2807839 h 2807839"/>
              <a:gd name="connsiteX7" fmla="*/ 0 w 1592129"/>
              <a:gd name="connsiteY7" fmla="*/ 2612279 h 2807839"/>
              <a:gd name="connsiteX8" fmla="*/ 48162 w 1592129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  <a:gd name="connsiteX0" fmla="*/ 40923 w 1584890"/>
              <a:gd name="connsiteY0" fmla="*/ 324014 h 2807839"/>
              <a:gd name="connsiteX1" fmla="*/ 234247 w 1584890"/>
              <a:gd name="connsiteY1" fmla="*/ 86074 h 2807839"/>
              <a:gd name="connsiteX2" fmla="*/ 1198206 w 1584890"/>
              <a:gd name="connsiteY2" fmla="*/ 0 h 2807839"/>
              <a:gd name="connsiteX3" fmla="*/ 1426328 w 1584890"/>
              <a:gd name="connsiteY3" fmla="*/ 224127 h 2807839"/>
              <a:gd name="connsiteX4" fmla="*/ 1584890 w 1584890"/>
              <a:gd name="connsiteY4" fmla="*/ 2496162 h 2807839"/>
              <a:gd name="connsiteX5" fmla="*/ 1371973 w 1584890"/>
              <a:gd name="connsiteY5" fmla="*/ 2767897 h 2807839"/>
              <a:gd name="connsiteX6" fmla="*/ 216417 w 1584890"/>
              <a:gd name="connsiteY6" fmla="*/ 2807839 h 2807839"/>
              <a:gd name="connsiteX7" fmla="*/ 0 w 1584890"/>
              <a:gd name="connsiteY7" fmla="*/ 2564391 h 2807839"/>
              <a:gd name="connsiteX8" fmla="*/ 40923 w 1584890"/>
              <a:gd name="connsiteY8" fmla="*/ 324014 h 280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890" h="2807839">
                <a:moveTo>
                  <a:pt x="40923" y="324014"/>
                </a:moveTo>
                <a:cubicBezTo>
                  <a:pt x="40923" y="154505"/>
                  <a:pt x="166203" y="89230"/>
                  <a:pt x="234247" y="86074"/>
                </a:cubicBezTo>
                <a:lnTo>
                  <a:pt x="1198206" y="0"/>
                </a:lnTo>
                <a:cubicBezTo>
                  <a:pt x="1334638" y="3710"/>
                  <a:pt x="1411204" y="116981"/>
                  <a:pt x="1426328" y="224127"/>
                </a:cubicBezTo>
                <a:lnTo>
                  <a:pt x="1584890" y="2496162"/>
                </a:lnTo>
                <a:cubicBezTo>
                  <a:pt x="1584890" y="2665671"/>
                  <a:pt x="1471577" y="2770049"/>
                  <a:pt x="1371973" y="2767897"/>
                </a:cubicBezTo>
                <a:lnTo>
                  <a:pt x="216417" y="2807839"/>
                </a:lnTo>
                <a:cubicBezTo>
                  <a:pt x="46908" y="2807839"/>
                  <a:pt x="6775" y="2678394"/>
                  <a:pt x="0" y="2564391"/>
                </a:cubicBezTo>
                <a:lnTo>
                  <a:pt x="40923" y="324014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Udfyldes, og kan limes</a:t>
            </a:r>
          </a:p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 fast på jeres koncept. </a:t>
            </a:r>
          </a:p>
          <a:p>
            <a:pPr algn="ctr" fontAlgn="base"/>
            <a:endParaRPr lang="da-DK" sz="1600">
              <a:latin typeface="Myriad Pro Light" panose="020B0403030403020204" pitchFamily="34" charset="0"/>
            </a:endParaRPr>
          </a:p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Brug tricks og </a:t>
            </a:r>
          </a:p>
          <a:p>
            <a:pPr algn="ctr" fontAlgn="base"/>
            <a:r>
              <a:rPr lang="da-DK" sz="1600">
                <a:latin typeface="Myriad Pro Light" panose="020B0403030403020204" pitchFamily="34" charset="0"/>
              </a:rPr>
              <a:t>idéer fra arkene.</a:t>
            </a:r>
          </a:p>
        </p:txBody>
      </p:sp>
    </p:spTree>
    <p:extLst>
      <p:ext uri="{BB962C8B-B14F-4D97-AF65-F5344CB8AC3E}">
        <p14:creationId xmlns:p14="http://schemas.microsoft.com/office/powerpoint/2010/main" val="17758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S: Neutralt tema">
  <a:themeElements>
    <a:clrScheme name="OS(NOBE-projektet)">
      <a:dk1>
        <a:srgbClr val="2F284E"/>
      </a:dk1>
      <a:lt1>
        <a:srgbClr val="FFFFFF"/>
      </a:lt1>
      <a:dk2>
        <a:srgbClr val="2F284E"/>
      </a:dk2>
      <a:lt2>
        <a:srgbClr val="E8E8E8"/>
      </a:lt2>
      <a:accent1>
        <a:srgbClr val="70B966"/>
      </a:accent1>
      <a:accent2>
        <a:srgbClr val="FCBD13"/>
      </a:accent2>
      <a:accent3>
        <a:srgbClr val="EA581B"/>
      </a:accent3>
      <a:accent4>
        <a:srgbClr val="E72070"/>
      </a:accent4>
      <a:accent5>
        <a:srgbClr val="4089C9"/>
      </a:accent5>
      <a:accent6>
        <a:srgbClr val="2F284E"/>
      </a:accent6>
      <a:hlink>
        <a:srgbClr val="EA581B"/>
      </a:hlink>
      <a:folHlink>
        <a:srgbClr val="4F3C7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S: Kort over OS">
  <a:themeElements>
    <a:clrScheme name="OS(NOBE-projektet)">
      <a:dk1>
        <a:srgbClr val="2F284E"/>
      </a:dk1>
      <a:lt1>
        <a:srgbClr val="FFFFFF"/>
      </a:lt1>
      <a:dk2>
        <a:srgbClr val="2F284E"/>
      </a:dk2>
      <a:lt2>
        <a:srgbClr val="E8E8E8"/>
      </a:lt2>
      <a:accent1>
        <a:srgbClr val="70B966"/>
      </a:accent1>
      <a:accent2>
        <a:srgbClr val="FCBD13"/>
      </a:accent2>
      <a:accent3>
        <a:srgbClr val="EA581B"/>
      </a:accent3>
      <a:accent4>
        <a:srgbClr val="E72070"/>
      </a:accent4>
      <a:accent5>
        <a:srgbClr val="4089C9"/>
      </a:accent5>
      <a:accent6>
        <a:srgbClr val="2F284E"/>
      </a:accent6>
      <a:hlink>
        <a:srgbClr val="EA581B"/>
      </a:hlink>
      <a:folHlink>
        <a:srgbClr val="4F3C7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S: Kunstige normer">
  <a:themeElements>
    <a:clrScheme name="OS(NOBE-projektet)">
      <a:dk1>
        <a:srgbClr val="2F284E"/>
      </a:dk1>
      <a:lt1>
        <a:srgbClr val="FFFFFF"/>
      </a:lt1>
      <a:dk2>
        <a:srgbClr val="2F284E"/>
      </a:dk2>
      <a:lt2>
        <a:srgbClr val="E8E8E8"/>
      </a:lt2>
      <a:accent1>
        <a:srgbClr val="70B966"/>
      </a:accent1>
      <a:accent2>
        <a:srgbClr val="FCBD13"/>
      </a:accent2>
      <a:accent3>
        <a:srgbClr val="EA581B"/>
      </a:accent3>
      <a:accent4>
        <a:srgbClr val="E72070"/>
      </a:accent4>
      <a:accent5>
        <a:srgbClr val="4089C9"/>
      </a:accent5>
      <a:accent6>
        <a:srgbClr val="2F284E"/>
      </a:accent6>
      <a:hlink>
        <a:srgbClr val="EA581B"/>
      </a:hlink>
      <a:folHlink>
        <a:srgbClr val="4F3C7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S: Er det OS, der styrer?">
  <a:themeElements>
    <a:clrScheme name="OS(NOBE-projektet)">
      <a:dk1>
        <a:srgbClr val="2F284E"/>
      </a:dk1>
      <a:lt1>
        <a:srgbClr val="FFFFFF"/>
      </a:lt1>
      <a:dk2>
        <a:srgbClr val="2F284E"/>
      </a:dk2>
      <a:lt2>
        <a:srgbClr val="E8E8E8"/>
      </a:lt2>
      <a:accent1>
        <a:srgbClr val="70B966"/>
      </a:accent1>
      <a:accent2>
        <a:srgbClr val="FCBD13"/>
      </a:accent2>
      <a:accent3>
        <a:srgbClr val="EA581B"/>
      </a:accent3>
      <a:accent4>
        <a:srgbClr val="E72070"/>
      </a:accent4>
      <a:accent5>
        <a:srgbClr val="4089C9"/>
      </a:accent5>
      <a:accent6>
        <a:srgbClr val="2F284E"/>
      </a:accent6>
      <a:hlink>
        <a:srgbClr val="EA581B"/>
      </a:hlink>
      <a:folHlink>
        <a:srgbClr val="4F3C7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S: Er det OS, der styrer?">
  <a:themeElements>
    <a:clrScheme name="OS(NOBE-projektet)">
      <a:dk1>
        <a:srgbClr val="2F284E"/>
      </a:dk1>
      <a:lt1>
        <a:srgbClr val="FFFFFF"/>
      </a:lt1>
      <a:dk2>
        <a:srgbClr val="2F284E"/>
      </a:dk2>
      <a:lt2>
        <a:srgbClr val="E8E8E8"/>
      </a:lt2>
      <a:accent1>
        <a:srgbClr val="70B966"/>
      </a:accent1>
      <a:accent2>
        <a:srgbClr val="FCBD13"/>
      </a:accent2>
      <a:accent3>
        <a:srgbClr val="EA581B"/>
      </a:accent3>
      <a:accent4>
        <a:srgbClr val="E72070"/>
      </a:accent4>
      <a:accent5>
        <a:srgbClr val="4089C9"/>
      </a:accent5>
      <a:accent6>
        <a:srgbClr val="2F284E"/>
      </a:accent6>
      <a:hlink>
        <a:srgbClr val="EA581B"/>
      </a:hlink>
      <a:folHlink>
        <a:srgbClr val="4F3C7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EBE3E1F87681459462A360FC215735" ma:contentTypeVersion="14" ma:contentTypeDescription="Opret et nyt dokument." ma:contentTypeScope="" ma:versionID="d5e7994f06deadde59705970fb4b1f59">
  <xsd:schema xmlns:xsd="http://www.w3.org/2001/XMLSchema" xmlns:xs="http://www.w3.org/2001/XMLSchema" xmlns:p="http://schemas.microsoft.com/office/2006/metadata/properties" xmlns:ns2="fda86ba9-9b97-4451-ae17-6e85a5aa2026" xmlns:ns3="45ee177d-ccfa-4ce9-83b9-fb442bea2581" targetNamespace="http://schemas.microsoft.com/office/2006/metadata/properties" ma:root="true" ma:fieldsID="ea8e09f9024041e963b666b6d7387abb" ns2:_="" ns3:_="">
    <xsd:import namespace="fda86ba9-9b97-4451-ae17-6e85a5aa2026"/>
    <xsd:import namespace="45ee177d-ccfa-4ce9-83b9-fb442bea25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86ba9-9b97-4451-ae17-6e85a5aa20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5cd08861-88c0-49b2-8510-903f698cfa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e177d-ccfa-4ce9-83b9-fb442bea258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ef1bffc-27aa-4d21-89a3-7e9c0462a504}" ma:internalName="TaxCatchAll" ma:showField="CatchAllData" ma:web="45ee177d-ccfa-4ce9-83b9-fb442bea25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ee177d-ccfa-4ce9-83b9-fb442bea2581" xsi:nil="true"/>
    <lcf76f155ced4ddcb4097134ff3c332f xmlns="fda86ba9-9b97-4451-ae17-6e85a5aa202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882CE1-EFBA-4651-862D-7C3BA9983CF2}">
  <ds:schemaRefs>
    <ds:schemaRef ds:uri="45ee177d-ccfa-4ce9-83b9-fb442bea2581"/>
    <ds:schemaRef ds:uri="fda86ba9-9b97-4451-ae17-6e85a5aa20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B5BFBC-D306-4D6E-B1D2-7738B499B3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DCEE04-F921-43D5-8AE4-F7F2977E82D6}">
  <ds:schemaRefs>
    <ds:schemaRef ds:uri="http://schemas.microsoft.com/office/2006/documentManagement/types"/>
    <ds:schemaRef ds:uri="fda86ba9-9b97-4451-ae17-6e85a5aa2026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45ee177d-ccfa-4ce9-83b9-fb442bea2581"/>
  </ds:schemaRefs>
</ds:datastoreItem>
</file>

<file path=docMetadata/LabelInfo.xml><?xml version="1.0" encoding="utf-8"?>
<clbl:labelList xmlns:clbl="http://schemas.microsoft.com/office/2020/mipLabelMetadata">
  <clbl:label id="{61fd1d36-fecb-47ca-b7d7-d0df0370a198}" enabled="0" method="" siteId="{61fd1d36-fecb-47ca-b7d7-d0df0370a19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742</Words>
  <Application>Microsoft Macintosh PowerPoint</Application>
  <PresentationFormat>Widescreen</PresentationFormat>
  <Paragraphs>106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Aptos</vt:lpstr>
      <vt:lpstr>Arial</vt:lpstr>
      <vt:lpstr>Calibri</vt:lpstr>
      <vt:lpstr>Cavolini</vt:lpstr>
      <vt:lpstr>Myriad Pro</vt:lpstr>
      <vt:lpstr>Myriad Pro Light</vt:lpstr>
      <vt:lpstr>OS: Neutralt tema</vt:lpstr>
      <vt:lpstr>OS: Kort over OS</vt:lpstr>
      <vt:lpstr>OS: Kunstige normer</vt:lpstr>
      <vt:lpstr>OS: Er det OS, der styrer?</vt:lpstr>
      <vt:lpstr>1_OS: Er det OS, der styrer?</vt:lpstr>
      <vt:lpstr>Er det os, der styrer?</vt:lpstr>
      <vt:lpstr>Hvem styrer os i butikken?</vt:lpstr>
      <vt:lpstr>I skal starte et lille app-firma.  I får brug for penge.   Heldigvis vil investorer fra det store firma AlgoCorp gerne mødes med jer, så i kan pitche jeres ide.   3 minutter pr. gruppe til sidst  </vt:lpstr>
      <vt:lpstr>Hver for sig i gruppen: Check jeres egne apps  </vt:lpstr>
      <vt:lpstr> Sid i gruppen. Tag et ark hver.  Læs de to designtricks – kan du genkende dem fra nogen apps, spil eller websider du bruger?  Kan I komme i tanke om nogen apps, der bruger mange tricks fra jeres ark?       Virker det?   </vt:lpstr>
      <vt:lpstr>I gruppen: Find på jeres million-idé! </vt:lpstr>
      <vt:lpstr>PowerPoint Presentation</vt:lpstr>
      <vt:lpstr>I gruppen: Fastholdelse, AI og forretning </vt:lpstr>
      <vt:lpstr>Email fra AlgoCorp:  Kære Team Der er tusind andre tilbud på app-store og Google play.   Hvis vi skal give penge til jeres idé, skal appen kunne  udkonkurrere alle de andre apps (og helst ting som arbejde,  familie, søvn…) i kampen om brugernes opmærksomhed.  Skriv jeres plan for fastholdelse, AI og forretning inden  pitch-mødet.           Brugerne skal styres til mere, når de bruger appen           Få dem tilbage, hvis de logger af           Og den skal tjene penge!</vt:lpstr>
      <vt:lpstr>Grupperne i plenum: Pitch for investorerne! </vt:lpstr>
      <vt:lpstr>PowerPoint Presentation</vt:lpstr>
      <vt:lpstr>Elevens bog til næste gang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Richard M R Johannessen</dc:creator>
  <cp:lastModifiedBy>Andreas Lieberoth</cp:lastModifiedBy>
  <cp:revision>2</cp:revision>
  <dcterms:created xsi:type="dcterms:W3CDTF">2025-07-10T12:14:03Z</dcterms:created>
  <dcterms:modified xsi:type="dcterms:W3CDTF">2026-01-08T21:29:16Z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0x010100DCEBE3E1F87681459462A360FC215735</vt:lpwstr>
  </property>
  <property fmtid="{D5CDD505-2E9C-101B-9397-08002B2CF9AE}" pid="3" name="MediaServiceImageTags">
    <vt:lpwstr/>
  </property>
</Properties>
</file>